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18" r:id="rId1"/>
  </p:sldMasterIdLst>
  <p:notesMasterIdLst>
    <p:notesMasterId r:id="rId36"/>
  </p:notesMasterIdLst>
  <p:sldIdLst>
    <p:sldId id="256" r:id="rId2"/>
    <p:sldId id="257" r:id="rId3"/>
    <p:sldId id="310" r:id="rId4"/>
    <p:sldId id="304" r:id="rId5"/>
    <p:sldId id="305" r:id="rId6"/>
    <p:sldId id="309" r:id="rId7"/>
    <p:sldId id="258" r:id="rId8"/>
    <p:sldId id="259" r:id="rId9"/>
    <p:sldId id="308" r:id="rId10"/>
    <p:sldId id="306" r:id="rId11"/>
    <p:sldId id="296" r:id="rId12"/>
    <p:sldId id="311" r:id="rId13"/>
    <p:sldId id="263" r:id="rId14"/>
    <p:sldId id="264" r:id="rId15"/>
    <p:sldId id="297" r:id="rId16"/>
    <p:sldId id="300" r:id="rId17"/>
    <p:sldId id="301" r:id="rId18"/>
    <p:sldId id="307" r:id="rId19"/>
    <p:sldId id="265" r:id="rId20"/>
    <p:sldId id="269" r:id="rId21"/>
    <p:sldId id="294" r:id="rId22"/>
    <p:sldId id="274" r:id="rId23"/>
    <p:sldId id="275" r:id="rId24"/>
    <p:sldId id="277" r:id="rId25"/>
    <p:sldId id="281" r:id="rId26"/>
    <p:sldId id="283" r:id="rId27"/>
    <p:sldId id="282" r:id="rId28"/>
    <p:sldId id="284" r:id="rId29"/>
    <p:sldId id="285" r:id="rId30"/>
    <p:sldId id="286" r:id="rId31"/>
    <p:sldId id="287" r:id="rId32"/>
    <p:sldId id="299" r:id="rId33"/>
    <p:sldId id="303" r:id="rId34"/>
    <p:sldId id="291" r:id="rId35"/>
  </p:sldIdLst>
  <p:sldSz cx="9144000" cy="6858000" type="screen4x3"/>
  <p:notesSz cx="7315200" cy="96012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028"/>
    <a:srgbClr val="000000"/>
    <a:srgbClr val="C0C0C0"/>
    <a:srgbClr val="5F5F5F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580" autoAdjust="0"/>
  </p:normalViewPr>
  <p:slideViewPr>
    <p:cSldViewPr>
      <p:cViewPr varScale="1">
        <p:scale>
          <a:sx n="66" d="100"/>
          <a:sy n="66" d="100"/>
        </p:scale>
        <p:origin x="130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90"/>
    </p:cViewPr>
  </p:sorterViewPr>
  <p:notesViewPr>
    <p:cSldViewPr>
      <p:cViewPr varScale="1">
        <p:scale>
          <a:sx n="61" d="100"/>
          <a:sy n="61" d="100"/>
        </p:scale>
        <p:origin x="-1698" y="-5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72A84754-527A-46E7-A1AD-00E508C0315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7562B23B-ECD0-4E8B-806D-E3B4F1C28FA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6B4EB83A-3366-4674-9A99-9699D44A583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5" name="Rectangle 5">
            <a:extLst>
              <a:ext uri="{FF2B5EF4-FFF2-40B4-BE49-F238E27FC236}">
                <a16:creationId xmlns:a16="http://schemas.microsoft.com/office/drawing/2014/main" id="{E064615A-85A8-4779-83B1-90FEFEABDA6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166" name="Rectangle 6">
            <a:extLst>
              <a:ext uri="{FF2B5EF4-FFF2-40B4-BE49-F238E27FC236}">
                <a16:creationId xmlns:a16="http://schemas.microsoft.com/office/drawing/2014/main" id="{259DD497-59A9-4957-8CE6-6BC2A5FE5D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Verdan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67" name="Rectangle 7">
            <a:extLst>
              <a:ext uri="{FF2B5EF4-FFF2-40B4-BE49-F238E27FC236}">
                <a16:creationId xmlns:a16="http://schemas.microsoft.com/office/drawing/2014/main" id="{220E9856-DE23-4863-84C1-899C8167C8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Verdana" panose="020B0604030504040204" pitchFamily="34" charset="0"/>
              </a:defRPr>
            </a:lvl1pPr>
          </a:lstStyle>
          <a:p>
            <a:pPr>
              <a:defRPr/>
            </a:pPr>
            <a:fld id="{E94D4B73-E481-47B4-88FE-4EE7D78D70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6742DBF7-1B28-487D-8BE0-183B34FE3D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DEC7FAE5-76FA-47D8-8A18-077667A0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CEC9109D-3605-4462-81AD-437EC98D0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F4D3BA4-8908-42A2-AFC8-9C94B121FD8B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>
            <a:extLst>
              <a:ext uri="{FF2B5EF4-FFF2-40B4-BE49-F238E27FC236}">
                <a16:creationId xmlns:a16="http://schemas.microsoft.com/office/drawing/2014/main" id="{4C60A51B-6F8B-45F8-BC0C-34F57009CD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>
            <a:extLst>
              <a:ext uri="{FF2B5EF4-FFF2-40B4-BE49-F238E27FC236}">
                <a16:creationId xmlns:a16="http://schemas.microsoft.com/office/drawing/2014/main" id="{21DCE1D4-6EE1-4DA9-9F3A-5CD0F57A0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933ADB0A-5D53-4685-8330-0A8679D563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91585C9-6344-450E-BDA4-13464976EFCB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>
            <a:extLst>
              <a:ext uri="{FF2B5EF4-FFF2-40B4-BE49-F238E27FC236}">
                <a16:creationId xmlns:a16="http://schemas.microsoft.com/office/drawing/2014/main" id="{C3F7C141-E1DD-4725-A3F2-07FDF983D8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>
            <a:extLst>
              <a:ext uri="{FF2B5EF4-FFF2-40B4-BE49-F238E27FC236}">
                <a16:creationId xmlns:a16="http://schemas.microsoft.com/office/drawing/2014/main" id="{5B0BD3B1-8CF7-44AD-8A5F-2F6C468BF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F57FB63C-2412-4078-9C7E-779E0968C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A56A4B5-6A5B-4AB5-9F94-7831EF75EF88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>
            <a:extLst>
              <a:ext uri="{FF2B5EF4-FFF2-40B4-BE49-F238E27FC236}">
                <a16:creationId xmlns:a16="http://schemas.microsoft.com/office/drawing/2014/main" id="{414DB4C5-8730-41EC-B236-8FD64A4ADC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>
            <a:extLst>
              <a:ext uri="{FF2B5EF4-FFF2-40B4-BE49-F238E27FC236}">
                <a16:creationId xmlns:a16="http://schemas.microsoft.com/office/drawing/2014/main" id="{B6108D4A-F3EA-4290-BF8A-1606E57DE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9940" name="Slide Number Placeholder 3">
            <a:extLst>
              <a:ext uri="{FF2B5EF4-FFF2-40B4-BE49-F238E27FC236}">
                <a16:creationId xmlns:a16="http://schemas.microsoft.com/office/drawing/2014/main" id="{CBA6F930-0792-488E-BD0E-691750B0E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2DD5E4-270D-4C40-AB9B-F241D54F5140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>
            <a:extLst>
              <a:ext uri="{FF2B5EF4-FFF2-40B4-BE49-F238E27FC236}">
                <a16:creationId xmlns:a16="http://schemas.microsoft.com/office/drawing/2014/main" id="{35E97BC2-D387-4940-81DC-596442E982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>
            <a:extLst>
              <a:ext uri="{FF2B5EF4-FFF2-40B4-BE49-F238E27FC236}">
                <a16:creationId xmlns:a16="http://schemas.microsoft.com/office/drawing/2014/main" id="{74864646-EEAC-4629-984E-B7ADEC3E9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1988" name="Slide Number Placeholder 3">
            <a:extLst>
              <a:ext uri="{FF2B5EF4-FFF2-40B4-BE49-F238E27FC236}">
                <a16:creationId xmlns:a16="http://schemas.microsoft.com/office/drawing/2014/main" id="{C593FF7C-44AA-4BEB-A1AE-09FD6610B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FB811D-983B-449A-9ED6-B1BAEA727F38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>
            <a:extLst>
              <a:ext uri="{FF2B5EF4-FFF2-40B4-BE49-F238E27FC236}">
                <a16:creationId xmlns:a16="http://schemas.microsoft.com/office/drawing/2014/main" id="{0E3CEA51-1894-4862-B46C-3B16DD5339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>
            <a:extLst>
              <a:ext uri="{FF2B5EF4-FFF2-40B4-BE49-F238E27FC236}">
                <a16:creationId xmlns:a16="http://schemas.microsoft.com/office/drawing/2014/main" id="{AED72690-CD4C-496E-9FA9-BAC9909D0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4036" name="Slide Number Placeholder 3">
            <a:extLst>
              <a:ext uri="{FF2B5EF4-FFF2-40B4-BE49-F238E27FC236}">
                <a16:creationId xmlns:a16="http://schemas.microsoft.com/office/drawing/2014/main" id="{73F15D93-22F0-43B8-81C4-9B9D69136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58170C8-1C6B-491E-849F-3D9A8068C43E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>
            <a:extLst>
              <a:ext uri="{FF2B5EF4-FFF2-40B4-BE49-F238E27FC236}">
                <a16:creationId xmlns:a16="http://schemas.microsoft.com/office/drawing/2014/main" id="{8FCAA87B-110C-44E3-97C5-FCB3E298C0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>
            <a:extLst>
              <a:ext uri="{FF2B5EF4-FFF2-40B4-BE49-F238E27FC236}">
                <a16:creationId xmlns:a16="http://schemas.microsoft.com/office/drawing/2014/main" id="{13856AF3-A87B-4031-AAC1-0DDEB54C0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746459CF-FE64-4CB0-BA23-397B62F72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56248B-9D28-4795-9256-C18151D639D5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E56B1510-A028-4819-8A1F-DBF1EFFF94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98AF79EC-143F-4D7E-8269-98A95F9A8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617A5E8F-F34D-4B97-BFD2-B11BD1B14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8CFA6E2-9BCD-4ED7-BD4C-5B574685CC63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AE8293FC-F68A-4114-BDAB-895E6C4C40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9CEF3793-E646-4E8E-833C-D15493C14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D5E4D2A4-CF2B-40ED-BBE7-38981FE8C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241459A-BC36-4852-A92A-EC43FD5238D5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>
            <a:extLst>
              <a:ext uri="{FF2B5EF4-FFF2-40B4-BE49-F238E27FC236}">
                <a16:creationId xmlns:a16="http://schemas.microsoft.com/office/drawing/2014/main" id="{91B1902F-1E3F-49B1-8547-26E589373A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8BBC3A8D-B1F7-41E5-B4FC-06F6F2FD9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8CBC4AA4-5713-4FC3-B981-915021C8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BC95801-82E7-4E1C-97F2-C9DD2C340AE0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>
            <a:extLst>
              <a:ext uri="{FF2B5EF4-FFF2-40B4-BE49-F238E27FC236}">
                <a16:creationId xmlns:a16="http://schemas.microsoft.com/office/drawing/2014/main" id="{1D2D6089-CFA5-4204-9894-E684607594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>
            <a:extLst>
              <a:ext uri="{FF2B5EF4-FFF2-40B4-BE49-F238E27FC236}">
                <a16:creationId xmlns:a16="http://schemas.microsoft.com/office/drawing/2014/main" id="{434A41E9-4B24-476F-AAEF-CF8785427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053F10ED-B640-4B61-80EE-FA9F3F5633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F616574-2F5E-4CA3-926A-A2EE1B2900C4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>
            <a:extLst>
              <a:ext uri="{FF2B5EF4-FFF2-40B4-BE49-F238E27FC236}">
                <a16:creationId xmlns:a16="http://schemas.microsoft.com/office/drawing/2014/main" id="{EA4B5153-7F98-46D5-8B83-570C5CA8F6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Notes Placeholder 2">
            <a:extLst>
              <a:ext uri="{FF2B5EF4-FFF2-40B4-BE49-F238E27FC236}">
                <a16:creationId xmlns:a16="http://schemas.microsoft.com/office/drawing/2014/main" id="{255FCF64-3B17-4444-950F-ADA7210C5A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220" name="Slide Number Placeholder 3">
            <a:extLst>
              <a:ext uri="{FF2B5EF4-FFF2-40B4-BE49-F238E27FC236}">
                <a16:creationId xmlns:a16="http://schemas.microsoft.com/office/drawing/2014/main" id="{39646057-57F2-47A4-8EA7-2AD3FDA9E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1B7065E-B08E-446E-941A-98F573088C65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B2973F02-D2F9-48B3-AB5E-1E7A3A8919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DB716CB2-7E61-4A09-A2BC-73F44BE2E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8766DCE8-50A1-4D6E-8252-C0A6E8A26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B3545A-76BE-42AE-9F11-BF65F1894335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>
            <a:extLst>
              <a:ext uri="{FF2B5EF4-FFF2-40B4-BE49-F238E27FC236}">
                <a16:creationId xmlns:a16="http://schemas.microsoft.com/office/drawing/2014/main" id="{2F02B4AF-CBC8-44CB-B071-8818B3D8A7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>
            <a:extLst>
              <a:ext uri="{FF2B5EF4-FFF2-40B4-BE49-F238E27FC236}">
                <a16:creationId xmlns:a16="http://schemas.microsoft.com/office/drawing/2014/main" id="{15A1385A-36B3-4719-96D6-2C00C36AD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8372" name="Slide Number Placeholder 3">
            <a:extLst>
              <a:ext uri="{FF2B5EF4-FFF2-40B4-BE49-F238E27FC236}">
                <a16:creationId xmlns:a16="http://schemas.microsoft.com/office/drawing/2014/main" id="{2AEAAD4B-829F-48C0-8345-A90990478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77451C3-F7BB-43CF-B997-5EFA3C3760C2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>
            <a:extLst>
              <a:ext uri="{FF2B5EF4-FFF2-40B4-BE49-F238E27FC236}">
                <a16:creationId xmlns:a16="http://schemas.microsoft.com/office/drawing/2014/main" id="{EBF10670-F8A8-4C9F-8995-FAD496D9A8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1C970679-4379-4B39-BB9B-8F574D759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EF95F759-F2CF-4A1F-A8D1-A398EF3E0A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9DBD47E-F85B-43DC-998A-E7DBC11E5397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>
            <a:extLst>
              <a:ext uri="{FF2B5EF4-FFF2-40B4-BE49-F238E27FC236}">
                <a16:creationId xmlns:a16="http://schemas.microsoft.com/office/drawing/2014/main" id="{E871A8AE-EF6F-4D51-861D-5E3E1459E1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>
            <a:extLst>
              <a:ext uri="{FF2B5EF4-FFF2-40B4-BE49-F238E27FC236}">
                <a16:creationId xmlns:a16="http://schemas.microsoft.com/office/drawing/2014/main" id="{74BCDFD8-406B-4234-8664-31C8500A1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5B594CC1-03EB-4EB9-BBD5-537738D59C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061151C-F880-4DBA-940F-F753512E6CA4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F3047A0D-C4C7-4E64-B108-3AE2F134EF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4D138EA0-B2CE-425F-8C0E-F7E032385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F2E0D1FC-5A2E-4FA1-A7EC-8FFA8C874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C342277-5C6D-4097-BBD0-2F5CC72537C0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F51086CA-0461-4BE7-B8B9-55849A0000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3997B68A-2596-4469-8E90-5988CD7CB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DEFB9567-31E4-4E3C-93EC-9C977BE2F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EB4055-B9D0-4B97-897F-C4169C3F9077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>
            <a:extLst>
              <a:ext uri="{FF2B5EF4-FFF2-40B4-BE49-F238E27FC236}">
                <a16:creationId xmlns:a16="http://schemas.microsoft.com/office/drawing/2014/main" id="{C03613CF-0BE2-4D58-BAD8-559263ABB4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>
            <a:extLst>
              <a:ext uri="{FF2B5EF4-FFF2-40B4-BE49-F238E27FC236}">
                <a16:creationId xmlns:a16="http://schemas.microsoft.com/office/drawing/2014/main" id="{8C9D4C59-C108-4F0B-99F7-49E7E47E4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solidFill>
                  <a:srgbClr val="374151"/>
                </a:solidFill>
                <a:latin typeface="Söhne"/>
              </a:rPr>
              <a:t>The World Wide Web (WWW), often referred to as the "web," is a system of interconnected documents and resources linked through hyperlinks. It is a part of the broader Internet and allows users to access and share information, multimedia content, and services. </a:t>
            </a:r>
            <a:endParaRPr lang="en-US" altLang="en-US"/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D2099AC7-1568-4E8E-85AC-15F2F7800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5DF910C-A406-4D5E-AD8B-DBA2D79D51D1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EEF3F277-1D38-4384-9FF4-F03A3D2914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1329D912-6480-4E77-8AB6-D22F9C515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6850B7F6-BA00-4CAC-88AA-A4CCAA3A1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F5C6244-EBBB-4058-8AEB-126A97DA4EE2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E37526D5-A441-413C-B5B5-CFF95EA2B4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21C97C26-C1B9-46B9-A53A-DE841E011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02F228D4-035B-4CBC-B3F8-3C112B241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5AF9A4C-8236-42E2-8A8C-BC2C8332E960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8608B92F-368E-42B4-85AE-6048A82FC2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7FF7BFCB-E46A-4346-8730-1FF919A6B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FC413558-2E1F-449C-BD1C-8AD3108B8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9CE5E37-F22C-4069-93FD-7DB1D1ADBC26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>
            <a:extLst>
              <a:ext uri="{FF2B5EF4-FFF2-40B4-BE49-F238E27FC236}">
                <a16:creationId xmlns:a16="http://schemas.microsoft.com/office/drawing/2014/main" id="{496CB289-C8AF-42EF-B479-703F8A4D29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>
            <a:extLst>
              <a:ext uri="{FF2B5EF4-FFF2-40B4-BE49-F238E27FC236}">
                <a16:creationId xmlns:a16="http://schemas.microsoft.com/office/drawing/2014/main" id="{41F05777-5840-479D-86BA-CDF2818BC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93713F6A-D536-4C99-B591-68FACD2F39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FE2A4C3-DE11-4A14-946D-5C509E358139}" type="slidenum">
              <a:rPr lang="en-US" altLang="en-US" smtClean="0">
                <a:latin typeface="Verdan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n-US" altLang="en-US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\\DROBO-FS\QuickDrops\JB\PPTX NG\Droplets\LightingOverlay.png">
            <a:extLst>
              <a:ext uri="{FF2B5EF4-FFF2-40B4-BE49-F238E27FC236}">
                <a16:creationId xmlns:a16="http://schemas.microsoft.com/office/drawing/2014/main" id="{06E978D4-FD43-4DC1-8975-2FDA7C7A5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3CEF699-CAA0-4AE5-839D-B7B4B643FF88}"/>
              </a:ext>
            </a:extLst>
          </p:cNvPr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EE52EE-7148-4397-B2B2-8FD0525F2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C1A0600-F127-49B2-882A-773AB8E1A4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47A9A40-A5ED-4BC8-A9D2-4FEF7F625D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26EC3A2-7539-4E56-99F3-7053C8481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1AECED43-A1DE-473E-9FA5-63103F64A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3731ADD-AC2F-4562-A3C4-15E6AC8726B0}"/>
                </a:ext>
              </a:extLst>
            </p:cNvPr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79109C2-238A-4467-8350-181385604C56}"/>
                </a:ext>
              </a:extLst>
            </p:cNvPr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848FA97-D0DF-4E91-8930-8BF289908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56ABD97-B9EF-400D-A041-1E27ED94E485}"/>
                </a:ext>
              </a:extLst>
            </p:cNvPr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247009F-21D4-4BF7-A5E2-039EA95A10EB}"/>
                </a:ext>
              </a:extLst>
            </p:cNvPr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58C63045-4212-4042-8217-B2C2487F86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BEED4C5-1053-4568-A31A-9DFE8E0110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84E212C-FA89-40B2-A08B-8AE39683CEDA}"/>
                </a:ext>
              </a:extLst>
            </p:cNvPr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D0764E9-5CB7-4EB1-ADFD-C4109235F3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AC6E683-DAE8-4602-ABF0-03092358CB6B}"/>
                </a:ext>
              </a:extLst>
            </p:cNvPr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DBE2293-10CB-4633-A5A7-B929689C16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6535EDC-1FDF-4425-9326-BD2F52CE4F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188F4D6-70F8-4C64-A4E3-86E897F794BF}"/>
                </a:ext>
              </a:extLst>
            </p:cNvPr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C282811-449A-4FC4-A21F-258BE16215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CB5B243A-D0DE-4D15-BE5F-439EE8BF3A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F5B3341-3CA9-493E-8D74-A1BD2D828FAD}"/>
                </a:ext>
              </a:extLst>
            </p:cNvPr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5F268FE-DBF4-438F-B2C0-A742976F87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4019F016-D59F-424F-AE9D-D9DEB4A81B63}"/>
                </a:ext>
              </a:extLst>
            </p:cNvPr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C3D86B6-C891-4EE1-BABA-ADCF926867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ED85427-D4CE-4CD3-B4E7-4EBC9D29E2FD}"/>
                </a:ext>
              </a:extLst>
            </p:cNvPr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EAF6FF9E-5BA8-413B-B223-8DD202623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F558B02-F24B-4F29-ABAD-336AF9A0033B}"/>
                </a:ext>
              </a:extLst>
            </p:cNvPr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C5C38B9-F47A-45DF-8D09-94360AA86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5EE82F8-EFFD-4049-80E1-CBB77CD32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C8A0F07-8B8E-40DB-B8BE-FA402DB874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73CE47F-2F68-4F9F-B6A0-C5F4D9CBEE1E}"/>
                </a:ext>
              </a:extLst>
            </p:cNvPr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EC5B27E9-EDD0-41BA-8871-1AEDEC595F79}"/>
                </a:ext>
              </a:extLst>
            </p:cNvPr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7C8CC424-8B27-4F86-A381-24D0DD7DAC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3313A5A-546E-4F47-886A-78CBCF07BE3C}"/>
                </a:ext>
              </a:extLst>
            </p:cNvPr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D5CEC63-AF10-48E7-9417-A283E881D118}"/>
                </a:ext>
              </a:extLst>
            </p:cNvPr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C5D9597A-B021-4D6E-8C64-ECD037853B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872A325-21D9-400D-A7D3-A42F35BBBD50}"/>
                </a:ext>
              </a:extLst>
            </p:cNvPr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91A2E98-4CEE-4234-8CC2-D1E8FFB8B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1C0F9E36-0857-4826-9B66-713D61AE6722}"/>
                </a:ext>
              </a:extLst>
            </p:cNvPr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5E09FED7-FB42-416A-A5A6-8CCF8EB536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14933A-8711-40A7-9695-EB3A9F5EB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4C19FC1-EC2A-4C1C-8AF9-96D1B13FFC17}"/>
                </a:ext>
              </a:extLst>
            </p:cNvPr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F4C2E12-3305-4EE2-AC63-855879A57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1C2562F-373A-4EF4-9B09-BCBD91CD6807}"/>
                </a:ext>
              </a:extLst>
            </p:cNvPr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44D00AF-9575-4774-8215-CB528893E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4F135958-9C7B-4260-802E-FBAFA23109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B1273FEA-E082-4ED4-B9C9-5C23771848F8}"/>
                </a:ext>
              </a:extLst>
            </p:cNvPr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92B4E8F9-C669-4958-B019-FB801DD47484}"/>
                </a:ext>
              </a:extLst>
            </p:cNvPr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554D719-78D3-452B-8252-DEFDF6BA61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EA24E17B-31F5-4127-9DB9-DB708D583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3D09F5C9-8F33-4AC0-A035-A00B56709234}"/>
                </a:ext>
              </a:extLst>
            </p:cNvPr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185AFDF-A3F9-46D9-A439-C738AEAF27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4290A465-8B81-4234-B6F3-C06A85981512}"/>
                </a:ext>
              </a:extLst>
            </p:cNvPr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44303A9F-315C-4D4B-95E5-EC89FD02BA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0" name="Date Placeholder 3">
            <a:extLst>
              <a:ext uri="{FF2B5EF4-FFF2-40B4-BE49-F238E27FC236}">
                <a16:creationId xmlns:a16="http://schemas.microsoft.com/office/drawing/2014/main" id="{BA6A8F3E-9F6F-44CD-91CB-65F4534B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00725" y="541020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CF2D762A-F235-430F-95A1-1A0562CE4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00238" y="5410200"/>
            <a:ext cx="384333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2010 Terry Morris</a:t>
            </a: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1678D656-5098-48FB-BE20-4D0EB62CE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5275" y="5410200"/>
            <a:ext cx="5794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2422EC-F113-4849-9FE4-A093628E82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709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13940B7-6598-466C-A39B-921015093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D97FBB-4C2F-478C-9C1C-D60EC769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4EC8080-EF9F-45B6-997A-1D0163AC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F5C76-A43E-4AD4-8CD9-F446C77304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627504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FB5A598-D4D0-4D9A-BD30-32F43FBBB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EAC0E50-84A0-4AB9-A160-8CD5C838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091E96B-6EB7-4D98-9B0F-EE922A85C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AB3A3-B2BF-4ED5-9E4A-3879E4C5FD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145767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8329E4-E04F-4319-A201-D8235A9B071B}"/>
              </a:ext>
            </a:extLst>
          </p:cNvPr>
          <p:cNvSpPr txBox="1"/>
          <p:nvPr/>
        </p:nvSpPr>
        <p:spPr>
          <a:xfrm>
            <a:off x="696913" y="719138"/>
            <a:ext cx="4572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90026-D0AE-484F-9D6D-365671D2958D}"/>
              </a:ext>
            </a:extLst>
          </p:cNvPr>
          <p:cNvSpPr txBox="1"/>
          <p:nvPr/>
        </p:nvSpPr>
        <p:spPr>
          <a:xfrm>
            <a:off x="7816850" y="2765425"/>
            <a:ext cx="4572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C386EE7-0B86-4BAB-97B6-73AF38BE14A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8ADDE6A5-772C-4312-AB54-7B51E3F6DA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A279ADA5-C6B4-4E6F-A84B-3EEE196507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5C5E9-B241-4328-8CCE-9F7FA538D3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19899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8BE31AD-4C2E-431A-8DE5-168F43BB6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5690931-3270-4A1B-9B23-839C1FE3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05D2529-C37A-40E8-991A-13B345F3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81582-5A3D-4A6B-8D00-848B124EBF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188801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3D9F6D9-4C58-4AF7-9A63-4301A5E9EE1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33093ED-886F-4E33-8F20-94DDB44F76D4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3139CDC-C97D-4FD9-8363-A75874BA87D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09E42-5D89-4347-8114-F4CF84F8FD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00785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1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1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1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E753688A-E695-417E-999B-483E260D8D9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529F5F5-43F0-4437-B9D3-A654BCD0CD5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cap="all" baseline="0"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A9CBB2B2-D168-4554-BAEB-64B0A98A72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410243-1EB4-44C1-9F6A-2940BE4C2A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675664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EA11D-C141-4857-A7B9-AF910F42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C552A-E303-4876-88D9-250694FAB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AD358-0E77-4DE5-A9D7-D9E0E226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1634C-9C63-4B31-B7DE-BC3AF5AAEB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676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AE11C-7999-43E6-A32F-821E537C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6AC76-5FBB-4180-B2B2-AFE16F6F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59618-AD1E-4C10-B58A-6E3D43E2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70FC0A-7D5D-4123-8B7C-7EDC1D8B64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283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82284FA-FC33-44A9-BF77-1BA7B957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8752053-9103-4195-945C-DE9A2584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9A59F9-68CB-4343-86B1-7182295F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B30F3-0F20-4900-8748-A6F7B80A2D2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9732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85487-1C62-4823-86ED-4E7D292F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A3B48-55B6-495B-93BF-D94718931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568B6-2B56-4D8F-918D-756C8294D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081BC-442B-4A3C-8733-0DC375E185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6088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8FF9E-AE21-4EB1-BFB6-29C7EA58B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A368E-5A35-40D9-9CFA-8D6ECE7A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5E762-645A-4113-A934-40D49A391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F1E3C8-8598-4E63-A95F-154D75849E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0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F65F0F-5CF8-472E-B064-8FEE2B93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2F976B-8E8C-4378-9550-CAF638256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21FC3F-BFF0-48F7-ADE1-59990345A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BA545C-0035-435A-8AF5-F5B073B6D6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8013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F2AF42-8B19-4D90-9A4E-3F1A5B952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FA7952C-F6B9-41F5-8DA8-DAA0BC030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1DBF4BD-73D3-41E1-9F22-2CF3B9BC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36AD65-6509-4824-BF9E-3D55102C60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2083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6DF9B0-0FC3-4333-A983-CFCF21E3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BA88610-468D-453F-A035-9D3D59D53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2040B82-7171-4ED3-827E-6A62CBAEC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35B707-F0F6-464E-8AFB-9C0F97DE1E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2319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796CDB1-AD41-4101-B23A-28DCF2CF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1A9C8F6-FD35-47B7-8707-8722AAF26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FBEA075-CA27-4BC9-92FB-153112E0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9D87E-EC1A-47FC-A203-61181AA8C7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34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2C54544-8802-42C6-B53A-2325C5BE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3AD080B-7CB2-43BC-AC7C-C70D9A91D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5C944-34D2-4D6F-87D3-F2A598C7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908AD4-517E-4616-8589-C05C31FCE5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704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lang="en-US"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526AF7E-A44C-4654-A65C-D76D4B2B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41272A7-48AC-42A0-840A-AF5E660D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5F3053D-CECA-47AC-BEDA-A64D762D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7DCE41-DE97-401B-B5C1-C81D6D876E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3202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>
            <a:extLst>
              <a:ext uri="{FF2B5EF4-FFF2-40B4-BE49-F238E27FC236}">
                <a16:creationId xmlns:a16="http://schemas.microsoft.com/office/drawing/2014/main" id="{91198304-079F-4A6D-8397-F6FB190C4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</p:spPr>
      </p:pic>
      <p:grpSp>
        <p:nvGrpSpPr>
          <p:cNvPr id="1027" name="Group 7">
            <a:extLst>
              <a:ext uri="{FF2B5EF4-FFF2-40B4-BE49-F238E27FC236}">
                <a16:creationId xmlns:a16="http://schemas.microsoft.com/office/drawing/2014/main" id="{E1C362D8-4BA4-43D8-8443-F28529E7740B}"/>
              </a:ext>
            </a:extLst>
          </p:cNvPr>
          <p:cNvGrpSpPr>
            <a:grpSpLocks/>
          </p:cNvGrpSpPr>
          <p:nvPr/>
        </p:nvGrpSpPr>
        <p:grpSpPr bwMode="auto">
          <a:xfrm>
            <a:off x="-14288" y="0"/>
            <a:ext cx="9042401" cy="6858000"/>
            <a:chOff x="-14288" y="0"/>
            <a:chExt cx="9041774" cy="685800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D523F4A-3743-42AE-94F4-BA5C5C4CA652}"/>
                </a:ext>
              </a:extLst>
            </p:cNvPr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>
                <a:extLst>
                  <a:ext uri="{FF2B5EF4-FFF2-40B4-BE49-F238E27FC236}">
                    <a16:creationId xmlns:a16="http://schemas.microsoft.com/office/drawing/2014/main" id="{BF9BF09C-F68C-4D16-9DD1-8AE792DA6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DE9B65A3-14A4-4557-825E-8D4299DAA8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C475E6BB-844A-4024-B692-6EE0673D7D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>
                <a:extLst>
                  <a:ext uri="{FF2B5EF4-FFF2-40B4-BE49-F238E27FC236}">
                    <a16:creationId xmlns:a16="http://schemas.microsoft.com/office/drawing/2014/main" id="{833D7E6F-7969-4F56-8999-A632D7B263F5}"/>
                  </a:ext>
                </a:extLst>
              </p:cNvPr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3A6AF494-C752-495E-B3DC-63F3096A87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F4AE1EF9-C535-4CE4-B6DD-1B31352D0B1A}"/>
                  </a:ext>
                </a:extLst>
              </p:cNvPr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>
                <a:extLst>
                  <a:ext uri="{FF2B5EF4-FFF2-40B4-BE49-F238E27FC236}">
                    <a16:creationId xmlns:a16="http://schemas.microsoft.com/office/drawing/2014/main" id="{32506E4B-9F1D-4AE1-81BF-6EBA7B2016E2}"/>
                  </a:ext>
                </a:extLst>
              </p:cNvPr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>
                <a:extLst>
                  <a:ext uri="{FF2B5EF4-FFF2-40B4-BE49-F238E27FC236}">
                    <a16:creationId xmlns:a16="http://schemas.microsoft.com/office/drawing/2014/main" id="{3801CFA2-2805-4A63-B16F-7B26B44FC2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>
                <a:extLst>
                  <a:ext uri="{FF2B5EF4-FFF2-40B4-BE49-F238E27FC236}">
                    <a16:creationId xmlns:a16="http://schemas.microsoft.com/office/drawing/2014/main" id="{B364890E-6EF6-40B0-AAD4-21A340066E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4495FF45-3EAC-4AB2-A45C-07178080EADD}"/>
                  </a:ext>
                </a:extLst>
              </p:cNvPr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>
                <a:extLst>
                  <a:ext uri="{FF2B5EF4-FFF2-40B4-BE49-F238E27FC236}">
                    <a16:creationId xmlns:a16="http://schemas.microsoft.com/office/drawing/2014/main" id="{82626C0F-667B-48BD-BC3C-6E3CF5C051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>
                <a:extLst>
                  <a:ext uri="{FF2B5EF4-FFF2-40B4-BE49-F238E27FC236}">
                    <a16:creationId xmlns:a16="http://schemas.microsoft.com/office/drawing/2014/main" id="{60A247A0-2E92-4CD5-AF77-2A32872984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>
                <a:extLst>
                  <a:ext uri="{FF2B5EF4-FFF2-40B4-BE49-F238E27FC236}">
                    <a16:creationId xmlns:a16="http://schemas.microsoft.com/office/drawing/2014/main" id="{554B8D93-1780-464D-A035-ED62A74F3BAB}"/>
                  </a:ext>
                </a:extLst>
              </p:cNvPr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>
                <a:extLst>
                  <a:ext uri="{FF2B5EF4-FFF2-40B4-BE49-F238E27FC236}">
                    <a16:creationId xmlns:a16="http://schemas.microsoft.com/office/drawing/2014/main" id="{90B60462-76CB-4FE2-9448-8CA2CE47F563}"/>
                  </a:ext>
                </a:extLst>
              </p:cNvPr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>
                <a:extLst>
                  <a:ext uri="{FF2B5EF4-FFF2-40B4-BE49-F238E27FC236}">
                    <a16:creationId xmlns:a16="http://schemas.microsoft.com/office/drawing/2014/main" id="{CFCA3E4B-1FE7-4FA1-BB57-7F6D08AED6A5}"/>
                  </a:ext>
                </a:extLst>
              </p:cNvPr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911DF2E1-3991-4DCC-B434-0BE6086C18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>
                <a:extLst>
                  <a:ext uri="{FF2B5EF4-FFF2-40B4-BE49-F238E27FC236}">
                    <a16:creationId xmlns:a16="http://schemas.microsoft.com/office/drawing/2014/main" id="{DEE1BA67-497E-4D99-AF40-D2116D392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>
                <a:extLst>
                  <a:ext uri="{FF2B5EF4-FFF2-40B4-BE49-F238E27FC236}">
                    <a16:creationId xmlns:a16="http://schemas.microsoft.com/office/drawing/2014/main" id="{3F6139AD-EBF5-4904-AF69-F68BE2C742F3}"/>
                  </a:ext>
                </a:extLst>
              </p:cNvPr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>
                <a:extLst>
                  <a:ext uri="{FF2B5EF4-FFF2-40B4-BE49-F238E27FC236}">
                    <a16:creationId xmlns:a16="http://schemas.microsoft.com/office/drawing/2014/main" id="{184272E9-2DF7-401D-AB9E-69DA98792F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917055FB-B144-4BB1-B67B-7374A3E24871}"/>
                  </a:ext>
                </a:extLst>
              </p:cNvPr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>
                <a:extLst>
                  <a:ext uri="{FF2B5EF4-FFF2-40B4-BE49-F238E27FC236}">
                    <a16:creationId xmlns:a16="http://schemas.microsoft.com/office/drawing/2014/main" id="{6CB72662-B912-40D9-888B-5D790780A2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>
                <a:extLst>
                  <a:ext uri="{FF2B5EF4-FFF2-40B4-BE49-F238E27FC236}">
                    <a16:creationId xmlns:a16="http://schemas.microsoft.com/office/drawing/2014/main" id="{BC12C9FC-62B5-4D0A-B4ED-1ED7A19C5ACF}"/>
                  </a:ext>
                </a:extLst>
              </p:cNvPr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>
                <a:extLst>
                  <a:ext uri="{FF2B5EF4-FFF2-40B4-BE49-F238E27FC236}">
                    <a16:creationId xmlns:a16="http://schemas.microsoft.com/office/drawing/2014/main" id="{BF71643C-9342-493C-AEA4-B6E445D3A7DF}"/>
                  </a:ext>
                </a:extLst>
              </p:cNvPr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8929EBBC-92AB-4F85-B87A-03E5A0FAB9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46160BBE-CCED-448D-9365-9617BDA8F6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7282B16D-F4A7-4013-8A29-11212B666019}"/>
                  </a:ext>
                </a:extLst>
              </p:cNvPr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12649665-B039-47BB-98A3-A7DAB4515C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9E4051-67FB-4074-915B-DDACA166A4D6}"/>
                </a:ext>
              </a:extLst>
            </p:cNvPr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>
                <a:extLst>
                  <a:ext uri="{FF2B5EF4-FFF2-40B4-BE49-F238E27FC236}">
                    <a16:creationId xmlns:a16="http://schemas.microsoft.com/office/drawing/2014/main" id="{06DB6655-37ED-46CA-AF97-CA318E398123}"/>
                  </a:ext>
                </a:extLst>
              </p:cNvPr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>
                <a:extLst>
                  <a:ext uri="{FF2B5EF4-FFF2-40B4-BE49-F238E27FC236}">
                    <a16:creationId xmlns:a16="http://schemas.microsoft.com/office/drawing/2014/main" id="{C2BC1379-378E-4610-9EFC-73C1329D8B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>
                <a:extLst>
                  <a:ext uri="{FF2B5EF4-FFF2-40B4-BE49-F238E27FC236}">
                    <a16:creationId xmlns:a16="http://schemas.microsoft.com/office/drawing/2014/main" id="{D5EF710C-9C3B-49ED-B6D8-93331AC84F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>
                <a:extLst>
                  <a:ext uri="{FF2B5EF4-FFF2-40B4-BE49-F238E27FC236}">
                    <a16:creationId xmlns:a16="http://schemas.microsoft.com/office/drawing/2014/main" id="{98446AC4-75F7-4586-91C8-CCFF6F323108}"/>
                  </a:ext>
                </a:extLst>
              </p:cNvPr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>
                <a:extLst>
                  <a:ext uri="{FF2B5EF4-FFF2-40B4-BE49-F238E27FC236}">
                    <a16:creationId xmlns:a16="http://schemas.microsoft.com/office/drawing/2014/main" id="{74261BFB-98B4-4899-9115-410E218BF4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>
                <a:extLst>
                  <a:ext uri="{FF2B5EF4-FFF2-40B4-BE49-F238E27FC236}">
                    <a16:creationId xmlns:a16="http://schemas.microsoft.com/office/drawing/2014/main" id="{48ABAFCE-58B2-4468-AA29-918E17E458D9}"/>
                  </a:ext>
                </a:extLst>
              </p:cNvPr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>
                <a:extLst>
                  <a:ext uri="{FF2B5EF4-FFF2-40B4-BE49-F238E27FC236}">
                    <a16:creationId xmlns:a16="http://schemas.microsoft.com/office/drawing/2014/main" id="{70063EB7-CB05-43A6-8AF8-675493457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>
                <a:extLst>
                  <a:ext uri="{FF2B5EF4-FFF2-40B4-BE49-F238E27FC236}">
                    <a16:creationId xmlns:a16="http://schemas.microsoft.com/office/drawing/2014/main" id="{B9F1656B-2AF8-4768-A9CF-251360430C04}"/>
                  </a:ext>
                </a:extLst>
              </p:cNvPr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>
                <a:extLst>
                  <a:ext uri="{FF2B5EF4-FFF2-40B4-BE49-F238E27FC236}">
                    <a16:creationId xmlns:a16="http://schemas.microsoft.com/office/drawing/2014/main" id="{7199471F-8DE2-4F02-B1EC-53E862246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>
                <a:extLst>
                  <a:ext uri="{FF2B5EF4-FFF2-40B4-BE49-F238E27FC236}">
                    <a16:creationId xmlns:a16="http://schemas.microsoft.com/office/drawing/2014/main" id="{7C5DCD93-F565-41C8-B640-48C89556E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207583-AD20-462D-B3BC-FE4E4064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619125"/>
            <a:ext cx="74295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4FC1A6E0-BBCB-4085-82FB-AAF646B809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55663" y="2249488"/>
            <a:ext cx="74295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1EF0E-CB1F-4875-B429-9329C960E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92763" y="58832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1DA9B-7A80-461F-B0E8-EAAD837F9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5663" y="5883275"/>
            <a:ext cx="4679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Copyright 2002 Terry Felke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9E302-1012-49F4-BEA2-1CD09BA9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07313" y="5883275"/>
            <a:ext cx="57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20FF125-BC3E-4BBE-A9D4-13DAFF094C9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539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40" r:id="rId12"/>
    <p:sldLayoutId id="2147484534" r:id="rId13"/>
    <p:sldLayoutId id="2147484535" r:id="rId14"/>
    <p:sldLayoutId id="2147484541" r:id="rId15"/>
    <p:sldLayoutId id="2147484536" r:id="rId16"/>
    <p:sldLayoutId id="2147484537" r:id="rId17"/>
    <p:sldLayoutId id="2147484538" r:id="rId18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WAI/WCAG20/quickref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ana.org/cctld/cctld-whois.ht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>
            <a:extLst>
              <a:ext uri="{FF2B5EF4-FFF2-40B4-BE49-F238E27FC236}">
                <a16:creationId xmlns:a16="http://schemas.microsoft.com/office/drawing/2014/main" id="{D058DADB-9D5E-4918-A264-A00185534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193800"/>
            <a:ext cx="58293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>
            <a:extLst>
              <a:ext uri="{FF2B5EF4-FFF2-40B4-BE49-F238E27FC236}">
                <a16:creationId xmlns:a16="http://schemas.microsoft.com/office/drawing/2014/main" id="{B5879DDF-ACC3-403E-B7AE-3F33B23DC71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304800"/>
            <a:ext cx="8189913" cy="889000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marL="484188" algn="ctr" eaLnBrk="1" hangingPunct="1">
              <a:defRPr/>
            </a:pPr>
            <a:r>
              <a:rPr lang="en-US" altLang="en-US" sz="6000" b="1" cap="none">
                <a:solidFill>
                  <a:schemeClr val="bg1"/>
                </a:solidFill>
              </a:rPr>
              <a:t>Basics of Web Design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3AFEB1E9-D8EE-4966-A192-1D25098C64C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09800" y="5203825"/>
            <a:ext cx="7543800" cy="11430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Web Development and Operating Systems 1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149" name="Rectangle 6">
            <a:extLst>
              <a:ext uri="{FF2B5EF4-FFF2-40B4-BE49-F238E27FC236}">
                <a16:creationId xmlns:a16="http://schemas.microsoft.com/office/drawing/2014/main" id="{497EF644-0C49-49C0-99B9-8596A03F9D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A93F32C8-B2A1-4009-BFCE-4CB9D45FDB2E}" type="slidenum">
              <a:rPr lang="en-US" altLang="en-US" sz="1300" smtClean="0">
                <a:solidFill>
                  <a:srgbClr val="FFFFFF"/>
                </a:solidFill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</a:t>
            </a:fld>
            <a:endParaRPr lang="en-US" altLang="en-US" sz="1300">
              <a:solidFill>
                <a:srgbClr val="FFFFFF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78B2675A-EFAB-4029-B78F-37515460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altLang="en-US" b="1" dirty="0">
                <a:solidFill>
                  <a:schemeClr val="bg1"/>
                </a:solidFill>
              </a:rPr>
              <a:t>Advertisement growth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3754618D-C49F-4DA1-8859-E2F235ADE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436FC802-526E-4107-8F8E-A5E77DCAC1DF}" type="slidenum">
              <a:rPr lang="en-US" altLang="en-US" sz="1000" smtClean="0">
                <a:solidFill>
                  <a:srgbClr val="A1B4B7"/>
                </a:solidFill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10</a:t>
            </a:fld>
            <a:endParaRPr lang="en-US" altLang="en-US" sz="1000">
              <a:solidFill>
                <a:srgbClr val="A1B4B7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2C43FC8C-B820-4F9C-9F7C-70544CC0A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28788"/>
            <a:ext cx="7507288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9D319C30-4CD0-4C60-9D12-36DE63B548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9813" y="609600"/>
            <a:ext cx="7064375" cy="1298575"/>
          </a:xfrm>
        </p:spPr>
        <p:txBody>
          <a:bodyPr/>
          <a:lstStyle/>
          <a:p>
            <a:pPr marL="484632" algn="ct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The World Wide Web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D066954-886F-4A5B-B002-5D8579CAF6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11238" y="2190750"/>
            <a:ext cx="7064375" cy="1692275"/>
          </a:xfrm>
        </p:spPr>
        <p:txBody>
          <a:bodyPr rtlCol="0">
            <a:normAutofit fontScale="92500"/>
          </a:bodyPr>
          <a:lstStyle/>
          <a:p>
            <a:pPr marL="36513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The graphical user interface provides access to information stored on some of the computers connected to the internet.</a:t>
            </a:r>
          </a:p>
        </p:txBody>
      </p:sp>
      <p:sp>
        <p:nvSpPr>
          <p:cNvPr id="20484" name="Slide Number Placeholder 5">
            <a:extLst>
              <a:ext uri="{FF2B5EF4-FFF2-40B4-BE49-F238E27FC236}">
                <a16:creationId xmlns:a16="http://schemas.microsoft.com/office/drawing/2014/main" id="{FADD9939-3BD2-42DC-A315-91D8D962C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5D3B486C-62DC-40E7-BF70-9E8B165726E9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pic>
        <p:nvPicPr>
          <p:cNvPr id="20485" name="Picture 7" descr="C:\Users\DrMorris\AppData\Local\Microsoft\Windows\Temporary Internet Files\Content.IE5\RS65XFFE\MC900436321[1].png">
            <a:extLst>
              <a:ext uri="{FF2B5EF4-FFF2-40B4-BE49-F238E27FC236}">
                <a16:creationId xmlns:a16="http://schemas.microsoft.com/office/drawing/2014/main" id="{10A80EDD-B203-4753-834D-6A868247C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287838"/>
            <a:ext cx="2252663" cy="225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1">
            <a:extLst>
              <a:ext uri="{FF2B5EF4-FFF2-40B4-BE49-F238E27FC236}">
                <a16:creationId xmlns:a16="http://schemas.microsoft.com/office/drawing/2014/main" id="{B1C78D15-1BBA-40EB-AF0A-AB24F4E6F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4225925"/>
            <a:ext cx="4305300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9ED33-CB43-4E1E-8A1D-63212889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372332-9063-4EEB-8FE2-D794CCEA7789}" type="slidenum">
              <a:rPr lang="en-US" altLang="en-US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9C475A72-8D19-4CD9-82FB-43D9853D6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422400"/>
            <a:ext cx="6691312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2" name="TextBox 5">
            <a:extLst>
              <a:ext uri="{FF2B5EF4-FFF2-40B4-BE49-F238E27FC236}">
                <a16:creationId xmlns:a16="http://schemas.microsoft.com/office/drawing/2014/main" id="{943BEEBC-7469-4E40-9086-A0B33E451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744538"/>
            <a:ext cx="45799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How The World Wide Web Works?</a:t>
            </a:r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>
            <a:extLst>
              <a:ext uri="{FF2B5EF4-FFF2-40B4-BE49-F238E27FC236}">
                <a16:creationId xmlns:a16="http://schemas.microsoft.com/office/drawing/2014/main" id="{776C1C60-37C2-45FE-9D56-43D90E9545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Web Standards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and the W3C Consortium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3CE8E26D-9B9D-453E-990A-0AA1B6EF6E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4038600"/>
          </a:xfrm>
        </p:spPr>
        <p:txBody>
          <a:bodyPr rtlCol="0">
            <a:normAutofit fontScale="92500" lnSpcReduction="10000"/>
          </a:bodyPr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82296" indent="0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3500" dirty="0">
                <a:solidFill>
                  <a:schemeClr val="bg1"/>
                </a:solidFill>
              </a:rPr>
              <a:t>W3C – World Wide Web Consortium</a:t>
            </a:r>
            <a:endParaRPr lang="en-US" dirty="0">
              <a:solidFill>
                <a:schemeClr val="bg1"/>
              </a:solidFill>
            </a:endParaRPr>
          </a:p>
          <a:p>
            <a:pPr marL="671259" lvl="1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chemeClr val="bg1"/>
                </a:solidFill>
              </a:rPr>
              <a:t>(W3C) is an international community that develops and maintains web standards and guidelines.</a:t>
            </a:r>
          </a:p>
          <a:p>
            <a:pPr marL="671259" lvl="1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chemeClr val="bg1"/>
                </a:solidFill>
              </a:rPr>
              <a:t>W3C's primary mission is to create and promote web standards and recommendations that enhance the functionality, accessibility, and interoperability of the web.</a:t>
            </a:r>
          </a:p>
          <a:p>
            <a:pPr marL="688086" lvl="1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lang="en-US" dirty="0">
                <a:solidFill>
                  <a:schemeClr val="bg1"/>
                </a:solidFill>
                <a:cs typeface="Times New Roman" pitchFamily="18" charset="0"/>
              </a:rPr>
              <a:t> These standards are essential for ensuring that websites and web applications work consistently across different browsers and devices.</a:t>
            </a:r>
            <a:br>
              <a:rPr lang="en-US" dirty="0">
                <a:solidFill>
                  <a:schemeClr val="bg1"/>
                </a:solidFill>
                <a:cs typeface="Times New Roman" pitchFamily="18" charset="0"/>
              </a:rPr>
            </a:br>
            <a:endParaRPr lang="en-US" dirty="0">
              <a:solidFill>
                <a:schemeClr val="bg1"/>
              </a:solidFill>
              <a:cs typeface="Times New Roman" pitchFamily="18" charset="0"/>
            </a:endParaRPr>
          </a:p>
          <a:p>
            <a:pPr marL="82296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556" name="Slide Number Placeholder 5">
            <a:extLst>
              <a:ext uri="{FF2B5EF4-FFF2-40B4-BE49-F238E27FC236}">
                <a16:creationId xmlns:a16="http://schemas.microsoft.com/office/drawing/2014/main" id="{5F2F0AC7-89F4-4D01-9915-C6F175F5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D38F256A-F1CB-4E14-969B-3827D68D987D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pic>
        <p:nvPicPr>
          <p:cNvPr id="23557" name="Picture 4" descr="w3c_home_nb-v.eps">
            <a:extLst>
              <a:ext uri="{FF2B5EF4-FFF2-40B4-BE49-F238E27FC236}">
                <a16:creationId xmlns:a16="http://schemas.microsoft.com/office/drawing/2014/main" id="{50161BB9-1BC1-4744-9536-8D9FCD69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"/>
            <a:ext cx="12319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>
            <a:extLst>
              <a:ext uri="{FF2B5EF4-FFF2-40B4-BE49-F238E27FC236}">
                <a16:creationId xmlns:a16="http://schemas.microsoft.com/office/drawing/2014/main" id="{915B3E7D-7DA7-4BEA-9272-00610AACC3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65125"/>
            <a:ext cx="7269163" cy="777875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Web Accessibility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4894309-4946-4633-996E-835E1D30FD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76800"/>
          </a:xfrm>
        </p:spPr>
        <p:txBody>
          <a:bodyPr rtlCol="0">
            <a:normAutofit fontScale="92500" lnSpcReduction="10000"/>
          </a:bodyPr>
          <a:lstStyle/>
          <a:p>
            <a:pPr marL="448056" indent="0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sz="2600" i="1" dirty="0">
                <a:solidFill>
                  <a:schemeClr val="bg1"/>
                </a:solidFill>
              </a:rPr>
              <a:t>“The power of the Web is in its universality. Access by everyone regardless of disability is an essential aspect.” – Tim Berners-Lee</a:t>
            </a:r>
            <a:br>
              <a:rPr lang="en-US" sz="2600" i="1" dirty="0">
                <a:solidFill>
                  <a:schemeClr val="bg1"/>
                </a:solidFill>
              </a:rPr>
            </a:br>
            <a:endParaRPr lang="en-US" i="1" dirty="0">
              <a:solidFill>
                <a:schemeClr val="bg1"/>
              </a:solidFill>
            </a:endParaRPr>
          </a:p>
          <a:p>
            <a:pPr marL="521208" indent="-457200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"/>
              <a:defRPr/>
            </a:pPr>
            <a:r>
              <a:rPr lang="en-US" dirty="0">
                <a:solidFill>
                  <a:schemeClr val="bg1"/>
                </a:solidFill>
              </a:rPr>
              <a:t>Accessible Websites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provide accommodations that help individuals to individuals with visual, auditory, physical, and neurological disabilities overcome barriers </a:t>
            </a:r>
          </a:p>
          <a:p>
            <a:pPr marL="521208" indent="-457200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"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521208" indent="-457200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"/>
              <a:defRPr/>
            </a:pPr>
            <a:r>
              <a:rPr lang="en-US" dirty="0">
                <a:solidFill>
                  <a:schemeClr val="bg1"/>
                </a:solidFill>
              </a:rPr>
              <a:t>WAI – Web Accessibility Initiative</a:t>
            </a:r>
          </a:p>
          <a:p>
            <a:pPr marL="1005840" lvl="1" indent="-45720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solidFill>
                  <a:schemeClr val="bg1"/>
                </a:solidFill>
                <a:cs typeface="Times New Roman" pitchFamily="18" charset="0"/>
              </a:rPr>
              <a:t>Develops accessibility recommendations </a:t>
            </a:r>
          </a:p>
          <a:p>
            <a:pPr marL="1005840" lvl="1" indent="-45720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solidFill>
                  <a:schemeClr val="bg1"/>
                </a:solidFill>
              </a:rPr>
              <a:t>WCAG  2.0</a:t>
            </a:r>
          </a:p>
          <a:p>
            <a:pPr marL="1005840" lvl="1" indent="-45720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solidFill>
                  <a:schemeClr val="bg1"/>
                </a:solidFill>
              </a:rPr>
              <a:t>Web Content Accessibility Guidelines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http://www.w3.org/WAI/WCAG20/quickref/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106424" lvl="2" indent="-25603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604" name="Slide Number Placeholder 5">
            <a:extLst>
              <a:ext uri="{FF2B5EF4-FFF2-40B4-BE49-F238E27FC236}">
                <a16:creationId xmlns:a16="http://schemas.microsoft.com/office/drawing/2014/main" id="{CD3C17FC-69A6-4652-AB62-6911BE35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9D9012FE-0835-4E36-857E-16DDD6AE7083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64D24381-C36B-468B-850B-408B2A0DE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Web Accessibility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469286D-3E5A-4C57-9A05-D744280CCA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3988" y="2206625"/>
            <a:ext cx="8077200" cy="4038600"/>
          </a:xfrm>
        </p:spPr>
        <p:txBody>
          <a:bodyPr/>
          <a:lstStyle/>
          <a:p>
            <a:pPr marL="36513" indent="0" eaLnBrk="1" hangingPunct="1">
              <a:lnSpc>
                <a:spcPct val="90000"/>
              </a:lnSpc>
              <a:buFont typeface="Wingdings 2" panose="05020102010507070707" pitchFamily="18" charset="2"/>
              <a:buNone/>
            </a:pPr>
            <a:r>
              <a:rPr lang="en-US" altLang="en-US" sz="2800">
                <a:solidFill>
                  <a:schemeClr val="bg1"/>
                </a:solidFill>
              </a:rPr>
              <a:t>Section 508 of the Rehabilitation Act</a:t>
            </a:r>
          </a:p>
          <a:p>
            <a:pPr marL="447675" lvl="1" indent="0" eaLnBrk="1" hangingPunct="1">
              <a:buFont typeface="Wingdings 2" panose="05020102010507070707" pitchFamily="18" charset="2"/>
              <a:buNone/>
            </a:pPr>
            <a:r>
              <a:rPr lang="en-US" altLang="en-US" sz="2400">
                <a:solidFill>
                  <a:schemeClr val="bg1"/>
                </a:solidFill>
                <a:cs typeface="Times New Roman" panose="02020603050405020304" pitchFamily="18" charset="0"/>
              </a:rPr>
              <a:t>Requires that government agencies must give individuals with disabilities access to information technology that is comparable to the access available to others</a:t>
            </a:r>
            <a:r>
              <a:rPr lang="en-US" altLang="en-US" sz="24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7652" name="Slide Number Placeholder 5">
            <a:extLst>
              <a:ext uri="{FF2B5EF4-FFF2-40B4-BE49-F238E27FC236}">
                <a16:creationId xmlns:a16="http://schemas.microsoft.com/office/drawing/2014/main" id="{CA4F4254-8003-46DE-B10B-CFAFE55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91315F25-7D3C-4150-B8D1-AAD2BAF380EB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AFCF6"/>
            </a:gs>
            <a:gs pos="12000">
              <a:srgbClr val="FFFFFF"/>
            </a:gs>
            <a:gs pos="20000">
              <a:srgbClr val="FFFFFF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ED6A3-9B26-4894-BDF2-CBDC91662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/>
              <a:t>Universal Design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45307F3D-4C76-4400-9AE1-1FFF1DFBF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77975" y="2506663"/>
            <a:ext cx="6446838" cy="2827337"/>
          </a:xfrm>
        </p:spPr>
        <p:txBody>
          <a:bodyPr/>
          <a:lstStyle/>
          <a:p>
            <a:pPr marL="182563" indent="0" eaLnBrk="1" hangingPunct="1">
              <a:buFont typeface="Wingdings 2" panose="05020102010507070707" pitchFamily="18" charset="2"/>
              <a:buNone/>
            </a:pPr>
            <a:r>
              <a:rPr lang="en-US" altLang="en-US" b="1"/>
              <a:t>“The design of products and environments to be usable by all people, to the greatest extent possible, without the need for adaptation or specialized design.” 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48C255B3-E394-4F53-B2C7-67908CCE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292CE1C6-1B88-405E-A20C-E86712B2AADB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4A2-4B1D-4AF0-BCD7-637A2005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3B3028"/>
                </a:solidFill>
              </a:rPr>
              <a:t>Information on the Web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738324F5-8118-4E39-A402-765AAF6EB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2362200"/>
            <a:ext cx="7620000" cy="4092575"/>
          </a:xfrm>
        </p:spPr>
        <p:txBody>
          <a:bodyPr/>
          <a:lstStyle/>
          <a:p>
            <a:pPr marL="182563" indent="-182563" eaLnBrk="1" hangingPunct="1"/>
            <a:r>
              <a:rPr lang="en-US" altLang="en-US">
                <a:solidFill>
                  <a:schemeClr val="bg1"/>
                </a:solidFill>
              </a:rPr>
              <a:t>Reliability and information</a:t>
            </a:r>
          </a:p>
          <a:p>
            <a:pPr lvl="1" indent="-182563" eaLnBrk="1" hangingPunct="1"/>
            <a:r>
              <a:rPr lang="en-US" altLang="en-US">
                <a:solidFill>
                  <a:schemeClr val="bg1"/>
                </a:solidFill>
              </a:rPr>
              <a:t>Evaluate the credibility of the site</a:t>
            </a:r>
          </a:p>
          <a:p>
            <a:pPr marL="730250" lvl="2" indent="-182563" eaLnBrk="1" hangingPunct="1">
              <a:buFont typeface="Wingdings 2" panose="05020102010507070707" pitchFamily="18" charset="2"/>
              <a:buNone/>
            </a:pPr>
            <a:endParaRPr lang="en-US" altLang="en-US">
              <a:solidFill>
                <a:schemeClr val="bg1"/>
              </a:solidFill>
            </a:endParaRPr>
          </a:p>
          <a:p>
            <a:pPr marL="182563" indent="-182563" eaLnBrk="1" hangingPunct="1"/>
            <a:r>
              <a:rPr lang="en-US" altLang="en-US">
                <a:solidFill>
                  <a:schemeClr val="bg1"/>
                </a:solidFill>
              </a:rPr>
              <a:t>Ethical use of information</a:t>
            </a:r>
          </a:p>
          <a:p>
            <a:pPr lvl="1" indent="-182563" eaLnBrk="1" hangingPunct="1"/>
            <a:r>
              <a:rPr lang="en-US" altLang="en-US">
                <a:solidFill>
                  <a:schemeClr val="bg1"/>
                </a:solidFill>
              </a:rPr>
              <a:t>Copyright and the Web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1514FBA9-50BB-4E11-96F7-BCA5CF61C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3995678D-7372-44C4-A6BB-27C1BC54BF85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pic>
        <p:nvPicPr>
          <p:cNvPr id="30725" name="Picture 4" descr="Figure1.4.tif">
            <a:extLst>
              <a:ext uri="{FF2B5EF4-FFF2-40B4-BE49-F238E27FC236}">
                <a16:creationId xmlns:a16="http://schemas.microsoft.com/office/drawing/2014/main" id="{03852489-2292-44B0-8440-23FDF10DF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75" y="2362200"/>
            <a:ext cx="198596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54C8474B-AA1E-4724-B833-12F906F7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b="1" dirty="0">
                <a:solidFill>
                  <a:srgbClr val="3B3028"/>
                </a:solidFill>
              </a:rPr>
              <a:t>Advantages of having Web Standards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0535040F-2E5D-461B-8FB0-5BB10F951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63" y="2105025"/>
            <a:ext cx="7467600" cy="4525963"/>
          </a:xfrm>
        </p:spPr>
        <p:txBody>
          <a:bodyPr rtlCol="0">
            <a:normAutofit fontScale="92500" lnSpcReduction="20000"/>
          </a:bodyPr>
          <a:lstStyle/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Helps ensure webpages display consistently in all browsers. 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Faster website development.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Faster downloading of websites.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Equal access to information.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Differences in browser and/or operating system versions do not limit the user’s access to the site.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</a:rPr>
              <a:t>Differences in hardware do not limit the user’s access to the site</a:t>
            </a: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3AEF1425-7057-4078-860C-62FB7AE1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60035DFF-1AB4-4D5F-89E4-09B93833DFD4}" type="slidenum">
              <a:rPr lang="en-US" altLang="en-US" sz="1000" smtClean="0">
                <a:solidFill>
                  <a:srgbClr val="A1B4B7"/>
                </a:solidFill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18</a:t>
            </a:fld>
            <a:endParaRPr lang="en-US" altLang="en-US" sz="1000">
              <a:solidFill>
                <a:srgbClr val="A1B4B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>
            <a:extLst>
              <a:ext uri="{FF2B5EF4-FFF2-40B4-BE49-F238E27FC236}">
                <a16:creationId xmlns:a16="http://schemas.microsoft.com/office/drawing/2014/main" id="{98AE0B4B-DCDC-4402-8EA0-02C97DEC6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65125"/>
            <a:ext cx="7269163" cy="809625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Network Overview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21E8E4AF-CD23-4E89-8825-8CF4A822B5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62025" y="4646613"/>
            <a:ext cx="7253288" cy="1447800"/>
          </a:xfrm>
          <a:solidFill>
            <a:schemeClr val="bg2">
              <a:lumMod val="20000"/>
              <a:lumOff val="80000"/>
            </a:schemeClr>
          </a:solidFill>
        </p:spPr>
        <p:txBody>
          <a:bodyPr rtlCol="0">
            <a:normAutofit/>
          </a:bodyPr>
          <a:lstStyle/>
          <a:p>
            <a:pPr marL="182880" indent="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altLang="en-US" b="1" dirty="0">
                <a:solidFill>
                  <a:schemeClr val="bg1"/>
                </a:solidFill>
              </a:rPr>
              <a:t>Network</a:t>
            </a:r>
            <a:br>
              <a:rPr lang="en-US" altLang="en-US" dirty="0">
                <a:solidFill>
                  <a:schemeClr val="bg1"/>
                </a:solidFill>
              </a:rPr>
            </a:br>
            <a:r>
              <a:rPr lang="en-US" altLang="en-US" dirty="0">
                <a:solidFill>
                  <a:schemeClr val="bg1"/>
                </a:solidFill>
                <a:cs typeface="Times New Roman" panose="02020603050405020304" pitchFamily="18" charset="0"/>
              </a:rPr>
              <a:t>two or more computers connected together for the purpose of communicating and sharing resources</a:t>
            </a:r>
            <a:r>
              <a:rPr lang="en-US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2772" name="Slide Number Placeholder 5">
            <a:extLst>
              <a:ext uri="{FF2B5EF4-FFF2-40B4-BE49-F238E27FC236}">
                <a16:creationId xmlns:a16="http://schemas.microsoft.com/office/drawing/2014/main" id="{A138F12B-C671-4043-B095-DA01FE96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DB51C940-BBC2-47A3-8906-5053068071C6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19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7BDBEFFA-0D2D-495D-90C0-2E98CA6C2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4113" y="21193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32774" name="Picture 7">
            <a:extLst>
              <a:ext uri="{FF2B5EF4-FFF2-40B4-BE49-F238E27FC236}">
                <a16:creationId xmlns:a16="http://schemas.microsoft.com/office/drawing/2014/main" id="{41B517F2-B904-4BC9-9758-0B423038F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" y="1487488"/>
            <a:ext cx="906780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>
            <a:extLst>
              <a:ext uri="{FF2B5EF4-FFF2-40B4-BE49-F238E27FC236}">
                <a16:creationId xmlns:a16="http://schemas.microsoft.com/office/drawing/2014/main" id="{043C0BA5-FA24-412E-897C-45985D90D7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988" y="304800"/>
            <a:ext cx="7305675" cy="762000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Learning Outcomes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1941C26-44B9-4ACD-97FD-DDADCE1F58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8229600" cy="5181600"/>
          </a:xfrm>
        </p:spPr>
        <p:txBody>
          <a:bodyPr rtlCol="0">
            <a:normAutofit fontScale="77500" lnSpcReduction="20000"/>
          </a:bodyPr>
          <a:lstStyle/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3300" dirty="0">
                <a:solidFill>
                  <a:schemeClr val="bg1"/>
                </a:solidFill>
              </a:rPr>
              <a:t>Describe the evolution of the Internet and the Web</a:t>
            </a:r>
            <a:endParaRPr lang="en-US" sz="3600" dirty="0">
              <a:solidFill>
                <a:schemeClr val="bg1"/>
              </a:solidFill>
            </a:endParaRP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3300" dirty="0">
                <a:solidFill>
                  <a:schemeClr val="bg1"/>
                </a:solidFill>
              </a:rPr>
              <a:t>Explain the need for web standards</a:t>
            </a:r>
            <a:endParaRPr lang="en-US" sz="3600" dirty="0">
              <a:solidFill>
                <a:schemeClr val="bg1"/>
              </a:solidFill>
            </a:endParaRP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3300" dirty="0">
                <a:solidFill>
                  <a:schemeClr val="bg1"/>
                </a:solidFill>
              </a:rPr>
              <a:t>Describe universal design</a:t>
            </a:r>
            <a:endParaRPr lang="en-US" sz="3600" dirty="0">
              <a:solidFill>
                <a:schemeClr val="bg1"/>
              </a:solidFill>
            </a:endParaRP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3300" dirty="0">
                <a:solidFill>
                  <a:schemeClr val="bg1"/>
                </a:solidFill>
              </a:rPr>
              <a:t>Identify benefits of accessible web design</a:t>
            </a:r>
            <a:endParaRPr lang="en-US" sz="3600" dirty="0">
              <a:solidFill>
                <a:schemeClr val="bg1"/>
              </a:solidFill>
            </a:endParaRP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3300" dirty="0">
                <a:solidFill>
                  <a:schemeClr val="bg1"/>
                </a:solidFill>
              </a:rPr>
              <a:t>Identify reliable resources of information on the Web</a:t>
            </a:r>
            <a:endParaRPr lang="en-US" sz="3600" dirty="0">
              <a:solidFill>
                <a:schemeClr val="bg1"/>
              </a:solidFill>
            </a:endParaRP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3300" dirty="0">
                <a:solidFill>
                  <a:schemeClr val="bg1"/>
                </a:solidFill>
              </a:rPr>
              <a:t>Identify ethical use of the Web</a:t>
            </a:r>
            <a:endParaRPr lang="en-US" sz="3600" dirty="0">
              <a:solidFill>
                <a:schemeClr val="bg1"/>
              </a:solidFill>
            </a:endParaRP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3300" dirty="0">
                <a:solidFill>
                  <a:schemeClr val="bg1"/>
                </a:solidFill>
              </a:rPr>
              <a:t>Describe the purpose of web browsers and web servers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3300" dirty="0">
                <a:solidFill>
                  <a:schemeClr val="bg1"/>
                </a:solidFill>
              </a:rPr>
              <a:t>Identify Internet protocols</a:t>
            </a: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3300" dirty="0">
                <a:solidFill>
                  <a:schemeClr val="bg1"/>
                </a:solidFill>
              </a:rPr>
              <a:t>Define URIs and domain names</a:t>
            </a:r>
            <a:endParaRPr lang="en-US" sz="3600" dirty="0">
              <a:solidFill>
                <a:schemeClr val="bg1"/>
              </a:solidFill>
            </a:endParaRPr>
          </a:p>
          <a:p>
            <a:pPr marL="822960" lvl="1" indent="-27432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96" name="Slide Number Placeholder 5">
            <a:extLst>
              <a:ext uri="{FF2B5EF4-FFF2-40B4-BE49-F238E27FC236}">
                <a16:creationId xmlns:a16="http://schemas.microsoft.com/office/drawing/2014/main" id="{9AE7A0B2-35A5-4D48-B242-EC2EF270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270E0D85-E965-4DD0-9D3E-478620395CC1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>
            <a:extLst>
              <a:ext uri="{FF2B5EF4-FFF2-40B4-BE49-F238E27FC236}">
                <a16:creationId xmlns:a16="http://schemas.microsoft.com/office/drawing/2014/main" id="{602E3075-216A-4CC2-8253-683C69911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365125"/>
            <a:ext cx="7269163" cy="1158875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The Client/Server Model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75D4607C-D169-46D6-8DB4-64B8092B0B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7758113" cy="4191000"/>
          </a:xfrm>
        </p:spPr>
        <p:txBody>
          <a:bodyPr rtlCol="0">
            <a:normAutofit fontScale="92500"/>
          </a:bodyPr>
          <a:lstStyle/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Client/Server can describe a relationship between two computer programs – the "</a:t>
            </a:r>
            <a:r>
              <a:rPr lang="en-US" alt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client</a:t>
            </a: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" and the "</a:t>
            </a:r>
            <a:r>
              <a:rPr lang="en-US" alt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server</a:t>
            </a: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". 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Client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requests some type of service (such as a file or database access) from the server. 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Server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sz="2400" dirty="0">
                <a:solidFill>
                  <a:schemeClr val="bg1"/>
                </a:solidFill>
                <a:cs typeface="Times New Roman" panose="02020603050405020304" pitchFamily="18" charset="0"/>
              </a:rPr>
              <a:t>fulfills the request and transmits the results to the client over a network</a:t>
            </a:r>
          </a:p>
        </p:txBody>
      </p:sp>
      <p:sp>
        <p:nvSpPr>
          <p:cNvPr id="34820" name="Slide Number Placeholder 5">
            <a:extLst>
              <a:ext uri="{FF2B5EF4-FFF2-40B4-BE49-F238E27FC236}">
                <a16:creationId xmlns:a16="http://schemas.microsoft.com/office/drawing/2014/main" id="{D2468081-E1EA-4E11-8EB2-7E5BEAF6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5355AF34-BC13-4553-846A-76653039BA5C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>
            <a:extLst>
              <a:ext uri="{FF2B5EF4-FFF2-40B4-BE49-F238E27FC236}">
                <a16:creationId xmlns:a16="http://schemas.microsoft.com/office/drawing/2014/main" id="{D3295FA9-D337-45C1-9DEC-14A12EA5BA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The Client/Server Model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1E7E4872-1BB7-429E-B68A-F27E104FA1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79613"/>
            <a:ext cx="8566150" cy="4191000"/>
          </a:xfrm>
        </p:spPr>
        <p:txBody>
          <a:bodyPr/>
          <a:lstStyle/>
          <a:p>
            <a:pPr marL="182563" indent="-182563" eaLnBrk="1" hangingPunct="1"/>
            <a:r>
              <a:rPr lang="en-US" altLang="en-US" sz="2800">
                <a:solidFill>
                  <a:schemeClr val="bg1"/>
                </a:solidFill>
              </a:rPr>
              <a:t>The Internet 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en-US" altLang="en-US" sz="2800">
                <a:solidFill>
                  <a:schemeClr val="bg1"/>
                </a:solidFill>
              </a:rPr>
              <a:t>Client/Server Model</a:t>
            </a:r>
          </a:p>
          <a:p>
            <a:pPr lvl="1" indent="-182563" eaLnBrk="1" hangingPunct="1"/>
            <a:r>
              <a:rPr lang="en-US" altLang="en-US" sz="2400">
                <a:solidFill>
                  <a:schemeClr val="bg1"/>
                </a:solidFill>
              </a:rPr>
              <a:t>Client: Web Browser</a:t>
            </a:r>
          </a:p>
          <a:p>
            <a:pPr lvl="1" indent="-182563" eaLnBrk="1" hangingPunct="1"/>
            <a:r>
              <a:rPr lang="en-US" altLang="en-US" sz="2400">
                <a:solidFill>
                  <a:schemeClr val="bg1"/>
                </a:solidFill>
              </a:rPr>
              <a:t>Server: Web Server</a:t>
            </a:r>
            <a:r>
              <a:rPr lang="en-US" altLang="en-US" sz="240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6868" name="Slide Number Placeholder 5">
            <a:extLst>
              <a:ext uri="{FF2B5EF4-FFF2-40B4-BE49-F238E27FC236}">
                <a16:creationId xmlns:a16="http://schemas.microsoft.com/office/drawing/2014/main" id="{AC3EE194-1291-495C-B263-4A704005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FEAFE3D8-3B7F-4359-BD5A-489D001472AE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pic>
        <p:nvPicPr>
          <p:cNvPr id="36869" name="Picture 6">
            <a:extLst>
              <a:ext uri="{FF2B5EF4-FFF2-40B4-BE49-F238E27FC236}">
                <a16:creationId xmlns:a16="http://schemas.microsoft.com/office/drawing/2014/main" id="{47F8F817-5297-43B4-8D4B-9E1D43F7E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4043363"/>
            <a:ext cx="507206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>
            <a:extLst>
              <a:ext uri="{FF2B5EF4-FFF2-40B4-BE49-F238E27FC236}">
                <a16:creationId xmlns:a16="http://schemas.microsoft.com/office/drawing/2014/main" id="{4F5E51E3-2CCD-4C7E-94C1-B8914EB02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Internet Protocols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7411024-4151-400B-BDD3-C85B5487A4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5663" y="2249488"/>
            <a:ext cx="7429500" cy="3541712"/>
          </a:xfrm>
        </p:spPr>
        <p:txBody>
          <a:bodyPr rtlCol="0">
            <a:normAutofit fontScale="92500" lnSpcReduction="10000"/>
          </a:bodyPr>
          <a:lstStyle/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Protocols</a:t>
            </a:r>
          </a:p>
          <a:p>
            <a:pPr marL="822960" lvl="1" indent="-274320" eaLnBrk="1" fontAlgn="auto" hangingPunct="1">
              <a:spcAft>
                <a:spcPts val="0"/>
              </a:spcAft>
              <a:buFont typeface="Verdana"/>
              <a:buChar char="›"/>
              <a:defRPr/>
            </a:pPr>
            <a:r>
              <a:rPr lang="en-US" sz="2400" dirty="0">
                <a:solidFill>
                  <a:schemeClr val="bg1"/>
                </a:solidFill>
                <a:cs typeface="Arial" pitchFamily="34" charset="0"/>
              </a:rPr>
              <a:t>Rules that describe the methods used for clients and servers to communicate with each other over a network. </a:t>
            </a:r>
          </a:p>
          <a:p>
            <a:pPr marL="822960" lvl="1" indent="-274320" eaLnBrk="1" fontAlgn="auto" hangingPunct="1">
              <a:spcAft>
                <a:spcPts val="0"/>
              </a:spcAft>
              <a:buFont typeface="Verdana"/>
              <a:buChar char="›"/>
              <a:defRPr/>
            </a:pPr>
            <a:endParaRPr lang="en-US" sz="2400" dirty="0">
              <a:solidFill>
                <a:schemeClr val="bg1"/>
              </a:solidFill>
              <a:cs typeface="Arial" pitchFamily="34" charset="0"/>
            </a:endParaRP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dirty="0">
                <a:solidFill>
                  <a:schemeClr val="bg1"/>
                </a:solidFill>
                <a:cs typeface="Times New Roman" pitchFamily="18" charset="0"/>
              </a:rPr>
              <a:t>There is no </a:t>
            </a:r>
            <a:r>
              <a:rPr lang="en-US" i="1" dirty="0">
                <a:solidFill>
                  <a:schemeClr val="bg1"/>
                </a:solidFill>
                <a:cs typeface="Times New Roman" pitchFamily="18" charset="0"/>
              </a:rPr>
              <a:t>single</a:t>
            </a:r>
            <a:r>
              <a:rPr lang="en-US" dirty="0">
                <a:solidFill>
                  <a:schemeClr val="bg1"/>
                </a:solidFill>
                <a:cs typeface="Times New Roman" pitchFamily="18" charset="0"/>
              </a:rPr>
              <a:t> protocol that makes the Internet and Web work.</a:t>
            </a:r>
            <a:br>
              <a:rPr lang="en-US" dirty="0">
                <a:solidFill>
                  <a:schemeClr val="bg1"/>
                </a:solidFill>
                <a:cs typeface="Times New Roman" pitchFamily="18" charset="0"/>
              </a:rPr>
            </a:br>
            <a:endParaRPr lang="en-US" dirty="0">
              <a:solidFill>
                <a:schemeClr val="bg1"/>
              </a:solidFill>
              <a:cs typeface="Times New Roman" pitchFamily="18" charset="0"/>
            </a:endParaRP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dirty="0">
                <a:solidFill>
                  <a:schemeClr val="bg1"/>
                </a:solidFill>
                <a:cs typeface="Times New Roman" pitchFamily="18" charset="0"/>
              </a:rPr>
              <a:t>A number of protocols with specific functions are needed. </a:t>
            </a:r>
          </a:p>
        </p:txBody>
      </p:sp>
      <p:sp>
        <p:nvSpPr>
          <p:cNvPr id="38916" name="Slide Number Placeholder 5">
            <a:extLst>
              <a:ext uri="{FF2B5EF4-FFF2-40B4-BE49-F238E27FC236}">
                <a16:creationId xmlns:a16="http://schemas.microsoft.com/office/drawing/2014/main" id="{E6D179E8-EF97-4451-BFE7-9F51DBD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CFC048D5-FBF7-4AF7-8F82-1CE06046FAA0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770F8308-0D08-41FD-BF71-CC989198B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Common Internet Protocols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EF3A922-7B62-4F22-AAD8-2D28CF3412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30275" y="2347913"/>
            <a:ext cx="6446838" cy="4351337"/>
          </a:xfrm>
        </p:spPr>
        <p:txBody>
          <a:bodyPr rtlCol="0">
            <a:normAutofit fontScale="92500" lnSpcReduction="20000"/>
          </a:bodyPr>
          <a:lstStyle/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Official Communication Protocol: TCP/IP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endParaRPr lang="en-US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endParaRPr lang="en-US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endParaRPr lang="en-US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Specialized Protocols: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File Transfer: FTP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E-mail: SMTP, POP3, IMAP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Websites: HTTP</a:t>
            </a:r>
          </a:p>
          <a:p>
            <a:pPr marL="182880" indent="-182880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  <p:sp>
        <p:nvSpPr>
          <p:cNvPr id="40964" name="Slide Number Placeholder 5">
            <a:extLst>
              <a:ext uri="{FF2B5EF4-FFF2-40B4-BE49-F238E27FC236}">
                <a16:creationId xmlns:a16="http://schemas.microsoft.com/office/drawing/2014/main" id="{8C588E1A-8C07-4C98-9FD9-C51B84620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85CD98AE-E2D0-4110-8441-89F94FE6180B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23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pic>
        <p:nvPicPr>
          <p:cNvPr id="40965" name="Picture 4" descr="Packet.tif">
            <a:extLst>
              <a:ext uri="{FF2B5EF4-FFF2-40B4-BE49-F238E27FC236}">
                <a16:creationId xmlns:a16="http://schemas.microsoft.com/office/drawing/2014/main" id="{70394487-6019-4905-BB3C-CBD886C6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048000"/>
            <a:ext cx="42291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>
            <a:extLst>
              <a:ext uri="{FF2B5EF4-FFF2-40B4-BE49-F238E27FC236}">
                <a16:creationId xmlns:a16="http://schemas.microsoft.com/office/drawing/2014/main" id="{FA439BAA-8B5A-474F-AB82-8664F51D95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0425" y="0"/>
            <a:ext cx="7270750" cy="1325563"/>
          </a:xfrm>
        </p:spPr>
        <p:txBody>
          <a:bodyPr>
            <a:normAutofit fontScale="90000"/>
          </a:bodyPr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HTTP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Hypertext Transfer Protocol</a:t>
            </a: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331F295-7B3A-40B8-B0E5-76D55A18AB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46150" y="1828800"/>
            <a:ext cx="7131050" cy="4351338"/>
          </a:xfrm>
        </p:spPr>
        <p:txBody>
          <a:bodyPr rtlCol="0">
            <a:noAutofit/>
          </a:bodyPr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A set of rules for exchanging files such as text, graphic images, sound, video, and other multimedia files on the Web.</a:t>
            </a:r>
            <a:br>
              <a:rPr lang="en-US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 </a:t>
            </a:r>
          </a:p>
          <a:p>
            <a:pPr marL="82296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bg1"/>
              </a:solidFill>
              <a:cs typeface="Arial" pitchFamily="34" charset="0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Web browsers send HTTP requests for web pages and their associated files.</a:t>
            </a:r>
            <a:br>
              <a:rPr lang="en-US" dirty="0">
                <a:solidFill>
                  <a:schemeClr val="bg1"/>
                </a:solidFill>
                <a:cs typeface="Arial" pitchFamily="34" charset="0"/>
              </a:rPr>
            </a:br>
            <a:endParaRPr lang="en-US" dirty="0">
              <a:solidFill>
                <a:schemeClr val="bg1"/>
              </a:solidFill>
              <a:cs typeface="Arial" pitchFamily="34" charset="0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Web servers send HTTP responses back to the web browsers.</a:t>
            </a:r>
          </a:p>
        </p:txBody>
      </p:sp>
      <p:sp>
        <p:nvSpPr>
          <p:cNvPr id="43012" name="Slide Number Placeholder 5">
            <a:extLst>
              <a:ext uri="{FF2B5EF4-FFF2-40B4-BE49-F238E27FC236}">
                <a16:creationId xmlns:a16="http://schemas.microsoft.com/office/drawing/2014/main" id="{9DD09429-1331-4297-A14E-D72A2918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7FBDAA4F-A0C9-4BB2-8F55-720E7D2DD81D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43013" name="laptop">
            <a:extLst>
              <a:ext uri="{FF2B5EF4-FFF2-40B4-BE49-F238E27FC236}">
                <a16:creationId xmlns:a16="http://schemas.microsoft.com/office/drawing/2014/main" id="{4806D3BA-FA75-480E-BA1E-11236DFD572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802063" y="2878138"/>
            <a:ext cx="1809750" cy="1184275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2147483646 h 21600"/>
              <a:gd name="T8" fmla="*/ 2147483646 w 21600"/>
              <a:gd name="T9" fmla="*/ 0 h 21600"/>
              <a:gd name="T10" fmla="*/ 2147483646 w 21600"/>
              <a:gd name="T11" fmla="*/ 2147483646 h 21600"/>
              <a:gd name="T12" fmla="*/ 0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4445 w 21600"/>
              <a:gd name="T25" fmla="*/ 1858 h 21600"/>
              <a:gd name="T26" fmla="*/ 17311 w 21600"/>
              <a:gd name="T27" fmla="*/ 12323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4" name="tower">
            <a:extLst>
              <a:ext uri="{FF2B5EF4-FFF2-40B4-BE49-F238E27FC236}">
                <a16:creationId xmlns:a16="http://schemas.microsoft.com/office/drawing/2014/main" id="{92F0DF17-F025-48C8-BFAB-89B3449E76B6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562850" y="2524125"/>
            <a:ext cx="904875" cy="1809750"/>
          </a:xfrm>
          <a:custGeom>
            <a:avLst/>
            <a:gdLst>
              <a:gd name="T0" fmla="*/ 0 w 21600"/>
              <a:gd name="T1" fmla="*/ 2147483646 h 21600"/>
              <a:gd name="T2" fmla="*/ 2147483646 w 21600"/>
              <a:gd name="T3" fmla="*/ 0 h 21600"/>
              <a:gd name="T4" fmla="*/ 2147483646 w 21600"/>
              <a:gd name="T5" fmla="*/ 0 h 21600"/>
              <a:gd name="T6" fmla="*/ 2147483646 w 21600"/>
              <a:gd name="T7" fmla="*/ 0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2147483646 w 21600"/>
              <a:gd name="T13" fmla="*/ 2147483646 h 21600"/>
              <a:gd name="T14" fmla="*/ 2147483646 w 21600"/>
              <a:gd name="T15" fmla="*/ 2147483646 h 21600"/>
              <a:gd name="T16" fmla="*/ 0 w 21600"/>
              <a:gd name="T17" fmla="*/ 2147483646 h 21600"/>
              <a:gd name="T18" fmla="*/ 0 w 21600"/>
              <a:gd name="T19" fmla="*/ 2147483646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5" name="Right Arrow 6">
            <a:extLst>
              <a:ext uri="{FF2B5EF4-FFF2-40B4-BE49-F238E27FC236}">
                <a16:creationId xmlns:a16="http://schemas.microsoft.com/office/drawing/2014/main" id="{2340E940-60DD-4D16-BC51-5E5CB2293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3159125"/>
            <a:ext cx="1295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6" name="Right Arrow 7">
            <a:extLst>
              <a:ext uri="{FF2B5EF4-FFF2-40B4-BE49-F238E27FC236}">
                <a16:creationId xmlns:a16="http://schemas.microsoft.com/office/drawing/2014/main" id="{17125905-F629-4F24-BFDE-1FEB65E1503F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746750" y="3595688"/>
            <a:ext cx="1295400" cy="3048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3017" name="TextBox 8">
            <a:extLst>
              <a:ext uri="{FF2B5EF4-FFF2-40B4-BE49-F238E27FC236}">
                <a16:creationId xmlns:a16="http://schemas.microsoft.com/office/drawing/2014/main" id="{3C4C3021-6568-4320-A049-4ED533792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1988" y="2913063"/>
            <a:ext cx="14049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 Request</a:t>
            </a:r>
          </a:p>
        </p:txBody>
      </p:sp>
      <p:sp>
        <p:nvSpPr>
          <p:cNvPr id="43018" name="TextBox 17">
            <a:extLst>
              <a:ext uri="{FF2B5EF4-FFF2-40B4-BE49-F238E27FC236}">
                <a16:creationId xmlns:a16="http://schemas.microsoft.com/office/drawing/2014/main" id="{65ABCCEF-E08F-4872-ABD2-C3946C82B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0" y="3814763"/>
            <a:ext cx="15541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 Response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A2B85C66-A635-4A7E-8D3B-6007CBE7B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554038"/>
            <a:ext cx="7381875" cy="566737"/>
          </a:xfrm>
        </p:spPr>
        <p:txBody>
          <a:bodyPr>
            <a:normAutofit fontScale="90000"/>
          </a:bodyPr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IP Address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597CB98-2DF1-4F3D-A484-104934D7B0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828800"/>
            <a:ext cx="7521575" cy="4191000"/>
          </a:xfrm>
        </p:spPr>
        <p:txBody>
          <a:bodyPr rtlCol="0">
            <a:normAutofit/>
          </a:bodyPr>
          <a:lstStyle/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Each device connected to the Internet has a unique numeric IP address. </a:t>
            </a:r>
          </a:p>
          <a:p>
            <a:pPr marL="0" indent="0"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These addresses consist of a set of four groups of numbers, called octets. </a:t>
            </a:r>
            <a:b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</a:br>
            <a:br>
              <a:rPr lang="en-US" altLang="en-US" sz="1000" dirty="0">
                <a:solidFill>
                  <a:schemeClr val="bg1"/>
                </a:solidFill>
                <a:cs typeface="Arial" panose="020B0604020202020204" pitchFamily="34" charset="0"/>
              </a:rPr>
            </a:b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172.217.19.36 </a:t>
            </a:r>
            <a:r>
              <a:rPr lang="en-US" altLang="en-US" sz="2800" dirty="0">
                <a:solidFill>
                  <a:schemeClr val="bg1"/>
                </a:solidFill>
                <a:latin typeface="Sabon-Roman" charset="0"/>
                <a:cs typeface="Arial" panose="020B0604020202020204" pitchFamily="34" charset="0"/>
              </a:rPr>
              <a:t>will get you Google!</a:t>
            </a: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en-US" altLang="en-US" sz="9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An IP address may correspond to a domain name. </a:t>
            </a:r>
          </a:p>
        </p:txBody>
      </p:sp>
      <p:sp>
        <p:nvSpPr>
          <p:cNvPr id="45060" name="Slide Number Placeholder 5">
            <a:extLst>
              <a:ext uri="{FF2B5EF4-FFF2-40B4-BE49-F238E27FC236}">
                <a16:creationId xmlns:a16="http://schemas.microsoft.com/office/drawing/2014/main" id="{0413C044-84DD-4F03-BACA-A712B684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7C2EBB9C-05EC-4EC7-85E6-C21DB406ECED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25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>
            <a:extLst>
              <a:ext uri="{FF2B5EF4-FFF2-40B4-BE49-F238E27FC236}">
                <a16:creationId xmlns:a16="http://schemas.microsoft.com/office/drawing/2014/main" id="{564F5F38-80C5-40AE-AD06-788816B5E4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Domain Name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892C0DAC-B785-43D5-990F-49BC2E2E2A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46150" y="1897063"/>
            <a:ext cx="6781800" cy="4572000"/>
          </a:xfrm>
        </p:spPr>
        <p:txBody>
          <a:bodyPr rtlCol="0">
            <a:normAutofit/>
          </a:bodyPr>
          <a:lstStyle/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Locates an organization or other entity on the Internet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>
                <a:solidFill>
                  <a:schemeClr val="bg1"/>
                </a:solidFill>
              </a:rPr>
              <a:t>Domain Name System</a:t>
            </a:r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Divides the Internet into logical groups and understandable names</a:t>
            </a:r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dirty="0">
                <a:solidFill>
                  <a:schemeClr val="bg1"/>
                </a:solidFill>
                <a:cs typeface="Times New Roman" pitchFamily="18" charset="0"/>
              </a:rPr>
              <a:t>Associates unique computer IP Addresses with the text-based domain names you type into a web browser</a:t>
            </a:r>
          </a:p>
          <a:p>
            <a:pPr marL="1255014" lvl="2" indent="-514350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>
                <a:solidFill>
                  <a:schemeClr val="bg1"/>
                </a:solidFill>
                <a:cs typeface="Arial" pitchFamily="34" charset="0"/>
              </a:rPr>
              <a:t>Browser: </a:t>
            </a:r>
            <a:r>
              <a:rPr lang="en-US" sz="2000" dirty="0">
                <a:solidFill>
                  <a:schemeClr val="bg1"/>
                </a:solidFill>
                <a:cs typeface="Times New Roman" pitchFamily="18" charset="0"/>
              </a:rPr>
              <a:t>http://google.com </a:t>
            </a:r>
          </a:p>
          <a:p>
            <a:pPr marL="1255014" lvl="2" indent="-514350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sz="2000" dirty="0">
                <a:solidFill>
                  <a:schemeClr val="bg1"/>
                </a:solidFill>
                <a:cs typeface="Times New Roman" pitchFamily="18" charset="0"/>
                <a:sym typeface="Wingdings" pitchFamily="2" charset="2"/>
              </a:rPr>
              <a:t>IP Address:</a:t>
            </a:r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 172.217.19.36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  <a:latin typeface="Sabon-Roman" charset="0"/>
              <a:cs typeface="Arial" pitchFamily="34" charset="0"/>
            </a:endParaRPr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7108" name="Slide Number Placeholder 5">
            <a:extLst>
              <a:ext uri="{FF2B5EF4-FFF2-40B4-BE49-F238E27FC236}">
                <a16:creationId xmlns:a16="http://schemas.microsoft.com/office/drawing/2014/main" id="{FED47036-AE7F-4918-891C-C0645F399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50FF507B-2B8B-480B-92F3-D9D5826B5509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26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1D9CCEC8-64D8-41B5-AD07-BCD8C9A590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URI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Uniform Resource Indicator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0E898E3-116B-4521-A10A-0369AFE681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610225" y="2276475"/>
            <a:ext cx="3273425" cy="2066925"/>
          </a:xfrm>
          <a:solidFill>
            <a:schemeClr val="accent4">
              <a:lumMod val="40000"/>
              <a:lumOff val="60000"/>
            </a:schemeClr>
          </a:solidFill>
        </p:spPr>
        <p:txBody>
          <a:bodyPr rtlCol="0">
            <a:normAutofit fontScale="92500" lnSpcReduction="10000"/>
          </a:bodyPr>
          <a:lstStyle/>
          <a:p>
            <a:pPr marL="448056" indent="0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Represents </a:t>
            </a:r>
            <a:br>
              <a:rPr lang="en-US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the address </a:t>
            </a:r>
            <a:br>
              <a:rPr lang="en-US" dirty="0">
                <a:solidFill>
                  <a:schemeClr val="bg1"/>
                </a:solidFill>
                <a:cs typeface="Arial" pitchFamily="34" charset="0"/>
              </a:rPr>
            </a:b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of a resource on the Internet</a:t>
            </a:r>
            <a:r>
              <a:rPr lang="en-US" sz="1400" dirty="0">
                <a:solidFill>
                  <a:schemeClr val="bg1"/>
                </a:solidFill>
                <a:cs typeface="Arial" pitchFamily="34" charset="0"/>
              </a:rPr>
              <a:t>.</a:t>
            </a: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 	</a:t>
            </a:r>
            <a:br>
              <a:rPr lang="en-US" dirty="0">
                <a:solidFill>
                  <a:schemeClr val="bg1"/>
                </a:solidFill>
                <a:cs typeface="Arial" pitchFamily="34" charset="0"/>
              </a:rPr>
            </a:br>
            <a:endParaRPr lang="en-US" dirty="0">
              <a:solidFill>
                <a:schemeClr val="bg1"/>
              </a:solidFill>
              <a:cs typeface="Arial" pitchFamily="34" charset="0"/>
            </a:endParaRPr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endParaRPr lang="en-US" dirty="0">
              <a:solidFill>
                <a:schemeClr val="bg1"/>
              </a:solidFill>
              <a:cs typeface="Arial" pitchFamily="34" charset="0"/>
            </a:endParaRPr>
          </a:p>
          <a:p>
            <a:pPr marL="822960" lvl="1" indent="-274320" eaLnBrk="1" fontAlgn="auto" hangingPunct="1">
              <a:spcAft>
                <a:spcPts val="0"/>
              </a:spcAft>
              <a:buFont typeface="Verdana"/>
              <a:buChar char="›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9156" name="Slide Number Placeholder 5">
            <a:extLst>
              <a:ext uri="{FF2B5EF4-FFF2-40B4-BE49-F238E27FC236}">
                <a16:creationId xmlns:a16="http://schemas.microsoft.com/office/drawing/2014/main" id="{834A5CF0-5B4B-4184-8C05-B1267C9FB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467600" y="5989638"/>
            <a:ext cx="5778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90772D74-7114-47FC-A8ED-EEE6BF24FD27}" type="slidenum">
              <a:rPr lang="en-US" altLang="en-US" sz="1200" smtClean="0">
                <a:solidFill>
                  <a:schemeClr val="bg1"/>
                </a:solidFill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27</a:t>
            </a:fld>
            <a:endParaRPr lang="en-US" altLang="en-US" sz="12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3361FD9E-F175-4E0A-A230-40CAE1678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738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9158" name="Rectangle 7">
            <a:extLst>
              <a:ext uri="{FF2B5EF4-FFF2-40B4-BE49-F238E27FC236}">
                <a16:creationId xmlns:a16="http://schemas.microsoft.com/office/drawing/2014/main" id="{0D363574-7BDF-477B-9BC7-CDA3C62F8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7384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pic>
        <p:nvPicPr>
          <p:cNvPr id="49159" name="Picture 8">
            <a:extLst>
              <a:ext uri="{FF2B5EF4-FFF2-40B4-BE49-F238E27FC236}">
                <a16:creationId xmlns:a16="http://schemas.microsoft.com/office/drawing/2014/main" id="{E8485085-C907-4EF8-8EEA-5154375C9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97088"/>
            <a:ext cx="50006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0" name="Picture 9">
            <a:extLst>
              <a:ext uri="{FF2B5EF4-FFF2-40B4-BE49-F238E27FC236}">
                <a16:creationId xmlns:a16="http://schemas.microsoft.com/office/drawing/2014/main" id="{94476B58-16E4-4047-9A29-33D1A5330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4562475"/>
            <a:ext cx="6477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>
            <a:extLst>
              <a:ext uri="{FF2B5EF4-FFF2-40B4-BE49-F238E27FC236}">
                <a16:creationId xmlns:a16="http://schemas.microsoft.com/office/drawing/2014/main" id="{4F8FA16C-5CF1-4DB1-A3E5-C44C7B086A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TLD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Top-Level Domain Name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467414B8-5C99-4954-A8A0-C47C561614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19200" y="2060575"/>
            <a:ext cx="6172200" cy="4800600"/>
          </a:xfrm>
        </p:spPr>
        <p:txBody>
          <a:bodyPr/>
          <a:lstStyle/>
          <a:p>
            <a:pPr marL="182563" indent="-182563" eaLnBrk="1" hangingPunct="1"/>
            <a:r>
              <a:rPr lang="en-US" altLang="en-US" sz="2800">
                <a:solidFill>
                  <a:schemeClr val="bg1"/>
                </a:solidFill>
                <a:cs typeface="Arial" panose="020B0604020202020204" pitchFamily="34" charset="0"/>
              </a:rPr>
              <a:t>A top-level domain (TLD) identifies the right-most part of the domain name</a:t>
            </a:r>
            <a:r>
              <a:rPr lang="en-US" altLang="en-US" sz="2800">
                <a:solidFill>
                  <a:schemeClr val="bg1"/>
                </a:solidFill>
              </a:rPr>
              <a:t>.</a:t>
            </a:r>
          </a:p>
          <a:p>
            <a:pPr marL="182563" indent="-182563" eaLnBrk="1" hangingPunct="1"/>
            <a:endParaRPr lang="en-US" altLang="en-US" sz="2800">
              <a:solidFill>
                <a:schemeClr val="bg1"/>
              </a:solidFill>
            </a:endParaRPr>
          </a:p>
          <a:p>
            <a:pPr marL="182563" indent="-182563" eaLnBrk="1" hangingPunct="1"/>
            <a:r>
              <a:rPr lang="en-US" altLang="en-US" sz="2800">
                <a:solidFill>
                  <a:schemeClr val="bg1"/>
                </a:solidFill>
              </a:rPr>
              <a:t>Some generic TLDs:</a:t>
            </a:r>
            <a:br>
              <a:rPr lang="en-US" altLang="en-US" sz="2800">
                <a:solidFill>
                  <a:schemeClr val="bg1"/>
                </a:solidFill>
              </a:rPr>
            </a:br>
            <a:r>
              <a:rPr lang="en-US" altLang="en-US" sz="2800">
                <a:solidFill>
                  <a:schemeClr val="bg1"/>
                </a:solidFill>
              </a:rPr>
              <a:t>.com, .org, .net, .mil, .gov, .edu, .int, .aero, .asia, .cat, .jobs, .name, .biz, .museum, .info, .coop, .pro, .travel</a:t>
            </a:r>
          </a:p>
        </p:txBody>
      </p:sp>
      <p:sp>
        <p:nvSpPr>
          <p:cNvPr id="51204" name="Slide Number Placeholder 5">
            <a:extLst>
              <a:ext uri="{FF2B5EF4-FFF2-40B4-BE49-F238E27FC236}">
                <a16:creationId xmlns:a16="http://schemas.microsoft.com/office/drawing/2014/main" id="{E2863257-C94F-4414-BD14-91556DE1F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04DD7BBA-5356-4A46-A28F-6D5D38D54E2D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3A205A94-7AAB-4A70-8A0E-87B433C435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Country Code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TLDs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433BE20-8D91-4701-935A-FD0C78801A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0350" y="1724025"/>
            <a:ext cx="7740650" cy="4800600"/>
          </a:xfrm>
        </p:spPr>
        <p:txBody>
          <a:bodyPr rtlCol="0">
            <a:normAutofit/>
          </a:bodyPr>
          <a:lstStyle/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en-US" sz="2800" b="1" dirty="0">
                <a:solidFill>
                  <a:schemeClr val="bg1"/>
                </a:solidFill>
                <a:cs typeface="Arial" panose="020B0604020202020204" pitchFamily="34" charset="0"/>
              </a:rPr>
              <a:t>Two character codes </a:t>
            </a:r>
            <a:r>
              <a:rPr lang="en-US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originally intended to indicate </a:t>
            </a: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the geographical location (country) of the web site. </a:t>
            </a:r>
            <a:b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</a:br>
            <a:endParaRPr lang="en-US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  <a:t>In practice, it is fairly easy to obtain a domain name with a country code TLD that is not local to the registrant.</a:t>
            </a:r>
            <a:br>
              <a:rPr lang="en-US" altLang="en-US" sz="2800" dirty="0">
                <a:solidFill>
                  <a:schemeClr val="bg1"/>
                </a:solidFill>
                <a:cs typeface="Times New Roman" panose="02020603050405020304" pitchFamily="18" charset="0"/>
              </a:rPr>
            </a:br>
            <a:endParaRPr lang="en-US" altLang="en-US" sz="28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 Examples: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r>
              <a:rPr lang="en-US" altLang="en-US" sz="2400" dirty="0" err="1">
                <a:solidFill>
                  <a:schemeClr val="bg1"/>
                </a:solidFill>
                <a:cs typeface="Arial" panose="020B0604020202020204" pitchFamily="34" charset="0"/>
              </a:rPr>
              <a:t>lk</a:t>
            </a:r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,  .au, .</a:t>
            </a:r>
            <a:r>
              <a:rPr lang="en-US" altLang="en-US" sz="2400" dirty="0" err="1">
                <a:solidFill>
                  <a:schemeClr val="bg1"/>
                </a:solidFill>
                <a:cs typeface="Arial" panose="020B0604020202020204" pitchFamily="34" charset="0"/>
              </a:rPr>
              <a:t>jp</a:t>
            </a:r>
            <a:r>
              <a:rPr lang="en-US" alt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, .</a:t>
            </a:r>
            <a:r>
              <a:rPr lang="en-US" altLang="en-US" sz="2400" dirty="0" err="1">
                <a:solidFill>
                  <a:schemeClr val="bg1"/>
                </a:solidFill>
                <a:cs typeface="Arial" panose="020B0604020202020204" pitchFamily="34" charset="0"/>
              </a:rPr>
              <a:t>uk</a:t>
            </a:r>
            <a:endParaRPr lang="en-US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See 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  <a:hlinkClick r:id="rId3"/>
              </a:rPr>
              <a:t>http://www.iana.org/cctld/cctld-whois.htm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 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endParaRPr lang="en-US" altLang="en-US" sz="2800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53252" name="Slide Number Placeholder 5">
            <a:extLst>
              <a:ext uri="{FF2B5EF4-FFF2-40B4-BE49-F238E27FC236}">
                <a16:creationId xmlns:a16="http://schemas.microsoft.com/office/drawing/2014/main" id="{63DA4440-54A0-440E-9F32-83D74BBF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890EC729-4431-49EC-B4DE-2C1C180A2E40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29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8F415-5746-42C4-9A13-C61A093B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590800"/>
            <a:ext cx="7429500" cy="1477963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39C46-9953-45CD-957A-9F01937BE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0840C3D-AD3D-4FD1-951A-ED68F8CCA3A3}" type="slidenum">
              <a:rPr lang="en-US" altLang="en-US"/>
              <a:pPr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>
            <a:extLst>
              <a:ext uri="{FF2B5EF4-FFF2-40B4-BE49-F238E27FC236}">
                <a16:creationId xmlns:a16="http://schemas.microsoft.com/office/drawing/2014/main" id="{A8B9CB6B-BEFA-423E-9268-8F0CF727B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576263"/>
            <a:ext cx="7381875" cy="566737"/>
          </a:xfrm>
        </p:spPr>
        <p:txBody>
          <a:bodyPr>
            <a:normAutofit fontScale="90000"/>
          </a:bodyPr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Domain Name System</a:t>
            </a:r>
          </a:p>
        </p:txBody>
      </p:sp>
      <p:sp>
        <p:nvSpPr>
          <p:cNvPr id="53251" name="Content Placeholder 5">
            <a:extLst>
              <a:ext uri="{FF2B5EF4-FFF2-40B4-BE49-F238E27FC236}">
                <a16:creationId xmlns:a16="http://schemas.microsoft.com/office/drawing/2014/main" id="{345694A4-2FA9-4429-80A9-FC3EC5718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43000"/>
            <a:ext cx="8248650" cy="5105400"/>
          </a:xfrm>
        </p:spPr>
        <p:txBody>
          <a:bodyPr rtlCol="0">
            <a:normAutofit/>
          </a:bodyPr>
          <a:lstStyle/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The Domain Name System (DNS) associates </a:t>
            </a:r>
            <a:br>
              <a:rPr lang="en-U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altLang="en-US" sz="2800">
                <a:solidFill>
                  <a:schemeClr val="tx1">
                    <a:lumMod val="65000"/>
                    <a:lumOff val="35000"/>
                  </a:schemeClr>
                </a:solidFill>
              </a:rPr>
              <a:t>Domain Names with IP addresses</a:t>
            </a:r>
            <a:r>
              <a:rPr lang="en-US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endParaRPr lang="en-US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300" name="Slide Number Placeholder 5">
            <a:extLst>
              <a:ext uri="{FF2B5EF4-FFF2-40B4-BE49-F238E27FC236}">
                <a16:creationId xmlns:a16="http://schemas.microsoft.com/office/drawing/2014/main" id="{4D0111B0-B31E-48A5-AD53-D9369C1EB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064B8B0E-56F5-4BE7-A58D-9564BEAD4533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30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5301" name="Slide Number Placeholder 5">
            <a:extLst>
              <a:ext uri="{FF2B5EF4-FFF2-40B4-BE49-F238E27FC236}">
                <a16:creationId xmlns:a16="http://schemas.microsoft.com/office/drawing/2014/main" id="{6529CBBF-A585-4054-9BBF-BDC1C8A10470}"/>
              </a:ext>
            </a:extLst>
          </p:cNvPr>
          <p:cNvSpPr txBox="1">
            <a:spLocks/>
          </p:cNvSpPr>
          <p:nvPr/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fld id="{A55E81E0-14FD-419B-AD6D-8904254CA1B6}" type="slidenum">
              <a:rPr lang="en-US" altLang="en-US" sz="1200">
                <a:solidFill>
                  <a:srgbClr val="005D84"/>
                </a:solidFill>
                <a:latin typeface="Times New Roman" panose="02020603050405020304" pitchFamily="18" charset="0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t>30</a:t>
            </a:fld>
            <a:endParaRPr lang="en-US" altLang="en-US" sz="1200">
              <a:solidFill>
                <a:srgbClr val="005D84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6" name="Rectangle 28">
            <a:extLst>
              <a:ext uri="{FF2B5EF4-FFF2-40B4-BE49-F238E27FC236}">
                <a16:creationId xmlns:a16="http://schemas.microsoft.com/office/drawing/2014/main" id="{B826FA01-7879-47E4-B92E-DB5517598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581400"/>
            <a:ext cx="2438400" cy="533400"/>
          </a:xfrm>
          <a:prstGeom prst="rect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30727" name="Rectangle 25">
            <a:extLst>
              <a:ext uri="{FF2B5EF4-FFF2-40B4-BE49-F238E27FC236}">
                <a16:creationId xmlns:a16="http://schemas.microsoft.com/office/drawing/2014/main" id="{B121698A-1AE0-4398-B26F-2BE681B4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133600"/>
            <a:ext cx="7315200" cy="1447800"/>
          </a:xfrm>
          <a:prstGeom prst="rect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5304" name="Line 8">
            <a:extLst>
              <a:ext uri="{FF2B5EF4-FFF2-40B4-BE49-F238E27FC236}">
                <a16:creationId xmlns:a16="http://schemas.microsoft.com/office/drawing/2014/main" id="{0B5212F6-23A0-49C9-88C5-2459DF52E0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2743200"/>
            <a:ext cx="20574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5305" name="Text Box 9">
            <a:extLst>
              <a:ext uri="{FF2B5EF4-FFF2-40B4-BE49-F238E27FC236}">
                <a16:creationId xmlns:a16="http://schemas.microsoft.com/office/drawing/2014/main" id="{6761EDFE-F54A-4636-8C19-467A7622DC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209800"/>
            <a:ext cx="2055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Domain Name</a:t>
            </a:r>
          </a:p>
        </p:txBody>
      </p:sp>
      <p:sp>
        <p:nvSpPr>
          <p:cNvPr id="55306" name="Line 10">
            <a:extLst>
              <a:ext uri="{FF2B5EF4-FFF2-40B4-BE49-F238E27FC236}">
                <a16:creationId xmlns:a16="http://schemas.microsoft.com/office/drawing/2014/main" id="{2AAA3BAA-D4B8-47D6-B6F6-89CCD720D5C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76600" y="3276600"/>
            <a:ext cx="22098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5307" name="Text Box 11">
            <a:extLst>
              <a:ext uri="{FF2B5EF4-FFF2-40B4-BE49-F238E27FC236}">
                <a16:creationId xmlns:a16="http://schemas.microsoft.com/office/drawing/2014/main" id="{6441162C-19DA-4DF1-9A71-A39A7F6F15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819400"/>
            <a:ext cx="16335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IP Address</a:t>
            </a:r>
          </a:p>
        </p:txBody>
      </p:sp>
      <p:sp>
        <p:nvSpPr>
          <p:cNvPr id="55308" name="Line 12">
            <a:extLst>
              <a:ext uri="{FF2B5EF4-FFF2-40B4-BE49-F238E27FC236}">
                <a16:creationId xmlns:a16="http://schemas.microsoft.com/office/drawing/2014/main" id="{D69BEFCA-430A-4CC3-A735-8C755425E9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2800" y="4419600"/>
            <a:ext cx="22098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55309" name="Text Box 13">
            <a:extLst>
              <a:ext uri="{FF2B5EF4-FFF2-40B4-BE49-F238E27FC236}">
                <a16:creationId xmlns:a16="http://schemas.microsoft.com/office/drawing/2014/main" id="{02EDEF62-24B5-4CF9-A811-361D75AE0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0" y="3505200"/>
            <a:ext cx="29670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</a:rPr>
              <a:t>Use TPC/IP </a:t>
            </a:r>
            <a:b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</a:rPr>
              <a:t>to send HTTP Request</a:t>
            </a:r>
          </a:p>
        </p:txBody>
      </p:sp>
      <p:pic>
        <p:nvPicPr>
          <p:cNvPr id="43022" name="Picture 14" descr="MCj04247900000[1]">
            <a:extLst>
              <a:ext uri="{FF2B5EF4-FFF2-40B4-BE49-F238E27FC236}">
                <a16:creationId xmlns:a16="http://schemas.microsoft.com/office/drawing/2014/main" id="{0797976D-90FF-4E84-9C83-383A278B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114800"/>
            <a:ext cx="1708150" cy="177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5311" name="Text Box 15">
            <a:extLst>
              <a:ext uri="{FF2B5EF4-FFF2-40B4-BE49-F238E27FC236}">
                <a16:creationId xmlns:a16="http://schemas.microsoft.com/office/drawing/2014/main" id="{3CC4FB73-507E-4CFD-9214-DC312789C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0975" y="3352800"/>
            <a:ext cx="9890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Web </a:t>
            </a:r>
            <a:br>
              <a:rPr lang="en-US" altLang="en-US">
                <a:latin typeface="Times New Roman" panose="02020603050405020304" pitchFamily="18" charset="0"/>
              </a:rPr>
            </a:br>
            <a:r>
              <a:rPr lang="en-US" altLang="en-US">
                <a:latin typeface="Times New Roman" panose="02020603050405020304" pitchFamily="18" charset="0"/>
              </a:rPr>
              <a:t>Server</a:t>
            </a:r>
          </a:p>
        </p:txBody>
      </p:sp>
      <p:sp>
        <p:nvSpPr>
          <p:cNvPr id="55312" name="Rectangle 16">
            <a:extLst>
              <a:ext uri="{FF2B5EF4-FFF2-40B4-BE49-F238E27FC236}">
                <a16:creationId xmlns:a16="http://schemas.microsoft.com/office/drawing/2014/main" id="{AAAFC854-3E5F-491F-AB6E-029C27176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4648200"/>
            <a:ext cx="3848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Use </a:t>
            </a: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</a:rPr>
              <a:t>TCP/IP </a:t>
            </a:r>
            <a:b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</a:rPr>
              <a:t>to send HTTP Responses</a:t>
            </a:r>
            <a:b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US" altLang="en-US">
                <a:solidFill>
                  <a:schemeClr val="bg1"/>
                </a:solidFill>
                <a:latin typeface="Times New Roman" panose="02020603050405020304" pitchFamily="18" charset="0"/>
              </a:rPr>
              <a:t>with web page files &amp; images</a:t>
            </a:r>
          </a:p>
        </p:txBody>
      </p:sp>
      <p:sp>
        <p:nvSpPr>
          <p:cNvPr id="55313" name="Line 17">
            <a:extLst>
              <a:ext uri="{FF2B5EF4-FFF2-40B4-BE49-F238E27FC236}">
                <a16:creationId xmlns:a16="http://schemas.microsoft.com/office/drawing/2014/main" id="{2FFB555A-C68E-48CB-9C19-956CB93E74B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5867400"/>
            <a:ext cx="22098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3028" name="AutoShape 29">
            <a:extLst>
              <a:ext uri="{FF2B5EF4-FFF2-40B4-BE49-F238E27FC236}">
                <a16:creationId xmlns:a16="http://schemas.microsoft.com/office/drawing/2014/main" id="{2DB30984-9A6C-4B3A-A6AC-ED10DF69F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209800"/>
            <a:ext cx="1066800" cy="838200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5315" name="Text Box 22">
            <a:extLst>
              <a:ext uri="{FF2B5EF4-FFF2-40B4-BE49-F238E27FC236}">
                <a16:creationId xmlns:a16="http://schemas.microsoft.com/office/drawing/2014/main" id="{6F38652C-E38D-4260-8C28-E06575091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276600"/>
            <a:ext cx="2438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>
                <a:latin typeface="Times New Roman" panose="02020603050405020304" pitchFamily="18" charset="0"/>
              </a:rPr>
              <a:t>Web Browser requests web page</a:t>
            </a:r>
          </a:p>
        </p:txBody>
      </p:sp>
      <p:sp>
        <p:nvSpPr>
          <p:cNvPr id="30740" name="Text Box 24">
            <a:extLst>
              <a:ext uri="{FF2B5EF4-FFF2-40B4-BE49-F238E27FC236}">
                <a16:creationId xmlns:a16="http://schemas.microsoft.com/office/drawing/2014/main" id="{F62E9C31-1080-41E1-AA10-3242E9801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15000"/>
            <a:ext cx="2438400" cy="830263"/>
          </a:xfrm>
          <a:prstGeom prst="rect">
            <a:avLst/>
          </a:prstGeom>
          <a:solidFill>
            <a:schemeClr val="accent3">
              <a:alpha val="66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Web Browser</a:t>
            </a:r>
            <a:br>
              <a:rPr lang="en-US" dirty="0"/>
            </a:br>
            <a:r>
              <a:rPr lang="en-US" dirty="0"/>
              <a:t>displays web page</a:t>
            </a:r>
          </a:p>
        </p:txBody>
      </p:sp>
      <p:sp>
        <p:nvSpPr>
          <p:cNvPr id="43031" name="AutoShape 30">
            <a:extLst>
              <a:ext uri="{FF2B5EF4-FFF2-40B4-BE49-F238E27FC236}">
                <a16:creationId xmlns:a16="http://schemas.microsoft.com/office/drawing/2014/main" id="{C8C88615-4629-4B1F-A45B-E56B732BC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2590800"/>
            <a:ext cx="1066800" cy="838200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43032" name="AutoShape 5">
            <a:extLst>
              <a:ext uri="{FF2B5EF4-FFF2-40B4-BE49-F238E27FC236}">
                <a16:creationId xmlns:a16="http://schemas.microsoft.com/office/drawing/2014/main" id="{46A4AFB1-3687-4F35-832F-7E57CAA29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514600"/>
            <a:ext cx="1143000" cy="838200"/>
          </a:xfrm>
          <a:prstGeom prst="flowChartMagneticDisk">
            <a:avLst/>
          </a:prstGeom>
          <a:solidFill>
            <a:schemeClr val="tx2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+mn-lt"/>
              </a:rPr>
              <a:t>DNS</a:t>
            </a:r>
          </a:p>
        </p:txBody>
      </p:sp>
      <p:pic>
        <p:nvPicPr>
          <p:cNvPr id="55319" name="Picture 26" descr="C:\Users\DrMorris\AppData\Local\Microsoft\Windows\Temporary Internet Files\Content.IE5\RS65XFFE\MC900439833[1].png">
            <a:extLst>
              <a:ext uri="{FF2B5EF4-FFF2-40B4-BE49-F238E27FC236}">
                <a16:creationId xmlns:a16="http://schemas.microsoft.com/office/drawing/2014/main" id="{454CD614-FA08-4508-B8D4-339B2163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1422400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20" name="Picture 18" descr="MCj04316420000[1]">
            <a:extLst>
              <a:ext uri="{FF2B5EF4-FFF2-40B4-BE49-F238E27FC236}">
                <a16:creationId xmlns:a16="http://schemas.microsoft.com/office/drawing/2014/main" id="{FF71800B-2B98-4009-B972-5B1514154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4343400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>
            <a:extLst>
              <a:ext uri="{FF2B5EF4-FFF2-40B4-BE49-F238E27FC236}">
                <a16:creationId xmlns:a16="http://schemas.microsoft.com/office/drawing/2014/main" id="{4F91DB28-377B-497D-BA10-D7D866D09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9813" y="0"/>
            <a:ext cx="7064375" cy="841375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Markup Languages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64BDF7D0-4079-4AF6-B23C-3D3054858A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3588" y="1066800"/>
            <a:ext cx="7521575" cy="3836988"/>
          </a:xfrm>
        </p:spPr>
        <p:txBody>
          <a:bodyPr rtlCol="0">
            <a:normAutofit lnSpcReduction="10000"/>
          </a:bodyPr>
          <a:lstStyle/>
          <a:p>
            <a:pPr marL="447675" eaLnBrk="1" fontAlgn="auto" hangingPunct="1">
              <a:spcAft>
                <a:spcPts val="0"/>
              </a:spcAft>
              <a:defRPr/>
            </a:pPr>
            <a:r>
              <a:rPr lang="en-US" altLang="en-US" sz="2400" dirty="0">
                <a:solidFill>
                  <a:schemeClr val="bg1"/>
                </a:solidFill>
              </a:rPr>
              <a:t>SGML – Standard Generalized Markup Language</a:t>
            </a:r>
          </a:p>
          <a:p>
            <a:pPr marL="822325" lvl="1" eaLnBrk="1" fontAlgn="auto" hangingPunct="1">
              <a:spcAft>
                <a:spcPts val="0"/>
              </a:spcAft>
              <a:buFont typeface="Verdana" panose="020B0604030504040204" pitchFamily="34" charset="0"/>
              <a:buChar char="›"/>
              <a:defRPr/>
            </a:pPr>
            <a:r>
              <a:rPr lang="en-US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A standard for specifying a markup language or tag set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br>
              <a:rPr lang="en-US" altLang="en-US" sz="2000" dirty="0">
                <a:solidFill>
                  <a:schemeClr val="bg1"/>
                </a:solidFill>
              </a:rPr>
            </a:br>
            <a:endParaRPr lang="en-US" altLang="en-US" sz="2000" dirty="0">
              <a:solidFill>
                <a:schemeClr val="bg1"/>
              </a:solidFill>
            </a:endParaRPr>
          </a:p>
          <a:p>
            <a:pPr marL="447675" eaLnBrk="1" fontAlgn="auto" hangingPunct="1">
              <a:spcAft>
                <a:spcPts val="0"/>
              </a:spcAft>
              <a:defRPr/>
            </a:pPr>
            <a:r>
              <a:rPr lang="en-US" altLang="en-US" sz="2400" dirty="0">
                <a:solidFill>
                  <a:schemeClr val="bg1"/>
                </a:solidFill>
              </a:rPr>
              <a:t>HTML – Hypertext Markup Language</a:t>
            </a:r>
          </a:p>
          <a:p>
            <a:pPr marL="822325" lvl="1" eaLnBrk="1" fontAlgn="auto" hangingPunct="1">
              <a:spcAft>
                <a:spcPts val="0"/>
              </a:spcAft>
              <a:buFont typeface="Verdana" panose="020B0604030504040204" pitchFamily="34" charset="0"/>
              <a:buChar char="›"/>
              <a:defRPr/>
            </a:pPr>
            <a:r>
              <a:rPr lang="en-US" altLang="en-US" sz="2000" dirty="0">
                <a:solidFill>
                  <a:schemeClr val="bg1"/>
                </a:solidFill>
                <a:cs typeface="Arial" panose="020B0604020202020204" pitchFamily="34" charset="0"/>
              </a:rPr>
              <a:t>The set of markup symbols or codes placed in a file intended for display on a web browser. </a:t>
            </a:r>
          </a:p>
          <a:p>
            <a:pPr marL="1104900" lvl="2" eaLnBrk="1" fontAlgn="auto" hangingPunct="1">
              <a:spcAft>
                <a:spcPts val="0"/>
              </a:spcAft>
              <a:buFont typeface="Wingdings 2" panose="05020102010507070707" pitchFamily="18" charset="2"/>
              <a:buChar char=""/>
              <a:defRPr/>
            </a:pPr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Element or tag – individual markup code</a:t>
            </a:r>
          </a:p>
          <a:p>
            <a:pPr marL="1104900" lvl="2" eaLnBrk="1" fontAlgn="auto" hangingPunct="1">
              <a:spcAft>
                <a:spcPts val="0"/>
              </a:spcAft>
              <a:buFont typeface="Wingdings 2" panose="05020102010507070707" pitchFamily="18" charset="2"/>
              <a:buChar char=""/>
              <a:defRPr/>
            </a:pPr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Attribute – modifies the purpose of a tag</a:t>
            </a:r>
          </a:p>
        </p:txBody>
      </p:sp>
      <p:sp>
        <p:nvSpPr>
          <p:cNvPr id="57348" name="Slide Number Placeholder 5">
            <a:extLst>
              <a:ext uri="{FF2B5EF4-FFF2-40B4-BE49-F238E27FC236}">
                <a16:creationId xmlns:a16="http://schemas.microsoft.com/office/drawing/2014/main" id="{6F4C3B66-3255-4333-A26B-0612D8BE0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0DBA650A-9FDC-4961-BB06-B73D431CAFDE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31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pic>
        <p:nvPicPr>
          <p:cNvPr id="57349" name="Picture 4">
            <a:extLst>
              <a:ext uri="{FF2B5EF4-FFF2-40B4-BE49-F238E27FC236}">
                <a16:creationId xmlns:a16="http://schemas.microsoft.com/office/drawing/2014/main" id="{1B94C032-C44A-4016-929F-72E40A650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03650"/>
            <a:ext cx="4795838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>
            <a:extLst>
              <a:ext uri="{FF2B5EF4-FFF2-40B4-BE49-F238E27FC236}">
                <a16:creationId xmlns:a16="http://schemas.microsoft.com/office/drawing/2014/main" id="{46271C84-9BAE-4035-BD97-730DA04B05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Markup Languages (cont.)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A1BA36B0-18C2-4F7B-B514-5A4701EE30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952625"/>
            <a:ext cx="8534400" cy="4495800"/>
          </a:xfrm>
        </p:spPr>
        <p:txBody>
          <a:bodyPr rtlCol="0">
            <a:normAutofit fontScale="92500" lnSpcReduction="10000"/>
          </a:bodyPr>
          <a:lstStyle/>
          <a:p>
            <a:pPr marL="448056" indent="-384048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"/>
              <a:defRPr/>
            </a:pPr>
            <a:r>
              <a:rPr lang="en-US" sz="3200" dirty="0">
                <a:solidFill>
                  <a:schemeClr val="bg1"/>
                </a:solidFill>
                <a:cs typeface="Arial" pitchFamily="34" charset="0"/>
              </a:rPr>
              <a:t>HTML 5 </a:t>
            </a:r>
          </a:p>
          <a:p>
            <a:pPr marL="64008" indent="0" eaLnBrk="1" fontAlgn="auto" hangingPunct="1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3200" dirty="0">
              <a:solidFill>
                <a:schemeClr val="bg1"/>
              </a:solidFill>
              <a:cs typeface="Arial" pitchFamily="34" charset="0"/>
            </a:endParaRPr>
          </a:p>
          <a:p>
            <a:pPr marL="822960" lvl="1" indent="-274320" eaLnBrk="1" fontAlgn="auto" hangingPunct="1">
              <a:spcAft>
                <a:spcPts val="0"/>
              </a:spcAft>
              <a:buFont typeface="Verdana"/>
              <a:buChar char="›"/>
              <a:defRPr/>
            </a:pPr>
            <a:r>
              <a:rPr lang="en-US" sz="3200" dirty="0">
                <a:solidFill>
                  <a:schemeClr val="bg1"/>
                </a:solidFill>
                <a:cs typeface="Arial" pitchFamily="34" charset="0"/>
              </a:rPr>
              <a:t>The next version of HTML 4 and XHTML 1</a:t>
            </a:r>
          </a:p>
          <a:p>
            <a:pPr marL="1106424" lvl="2" indent="-25603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chemeClr val="bg1"/>
                </a:solidFill>
              </a:rPr>
              <a:t>Currently in draft status</a:t>
            </a:r>
          </a:p>
          <a:p>
            <a:pPr marL="1106424" lvl="2" indent="-25603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chemeClr val="bg1"/>
                </a:solidFill>
              </a:rPr>
              <a:t>Incorporates features of both HTML and XHTML</a:t>
            </a:r>
          </a:p>
          <a:p>
            <a:pPr marL="1106424" lvl="2" indent="-25603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chemeClr val="bg1"/>
                </a:solidFill>
              </a:rPr>
              <a:t>Adds new elements</a:t>
            </a:r>
          </a:p>
          <a:p>
            <a:pPr marL="1106424" lvl="2" indent="-25603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chemeClr val="bg1"/>
                </a:solidFill>
              </a:rPr>
              <a:t>Eliminates some elements</a:t>
            </a:r>
          </a:p>
          <a:p>
            <a:pPr marL="1106424" lvl="2" indent="-256032" eaLnBrk="1" fontAlgn="auto" hangingPunct="1">
              <a:spcAft>
                <a:spcPts val="0"/>
              </a:spcAft>
              <a:buFont typeface="Wingdings 2"/>
              <a:buChar char=""/>
              <a:defRPr/>
            </a:pPr>
            <a:r>
              <a:rPr lang="en-US" dirty="0">
                <a:solidFill>
                  <a:schemeClr val="bg1"/>
                </a:solidFill>
                <a:cs typeface="Arial" pitchFamily="34" charset="0"/>
              </a:rPr>
              <a:t>Cross platform compatibility</a:t>
            </a:r>
            <a:br>
              <a:rPr lang="en-US" dirty="0">
                <a:solidFill>
                  <a:schemeClr val="bg1"/>
                </a:solidFill>
                <a:cs typeface="Arial" pitchFamily="34" charset="0"/>
              </a:rPr>
            </a:br>
            <a:endParaRPr lang="en-US" dirty="0">
              <a:solidFill>
                <a:schemeClr val="bg1"/>
              </a:solidFill>
              <a:cs typeface="Arial" pitchFamily="34" charset="0"/>
            </a:endParaRPr>
          </a:p>
          <a:p>
            <a:pPr marL="822960" lvl="1" indent="-274320" eaLnBrk="1" fontAlgn="auto" hangingPunct="1">
              <a:spcAft>
                <a:spcPts val="0"/>
              </a:spcAft>
              <a:buFont typeface="Wingdings" pitchFamily="2" charset="2"/>
              <a:buNone/>
              <a:defRPr/>
            </a:pPr>
            <a:br>
              <a:rPr lang="en-US" sz="2400" dirty="0">
                <a:solidFill>
                  <a:schemeClr val="bg1"/>
                </a:solidFill>
                <a:cs typeface="Times New Roman" pitchFamily="18" charset="0"/>
              </a:rPr>
            </a:br>
            <a:endParaRPr lang="en-US" sz="2400" dirty="0">
              <a:solidFill>
                <a:schemeClr val="bg1"/>
              </a:solidFill>
              <a:cs typeface="Times New Roman" pitchFamily="18" charset="0"/>
            </a:endParaRPr>
          </a:p>
          <a:p>
            <a:pPr marL="822960" lvl="1" indent="-274320" eaLnBrk="1" fontAlgn="auto" hangingPunct="1">
              <a:spcAft>
                <a:spcPts val="0"/>
              </a:spcAft>
              <a:buFont typeface="Verdana"/>
              <a:buChar char="›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9396" name="Slide Number Placeholder 5">
            <a:extLst>
              <a:ext uri="{FF2B5EF4-FFF2-40B4-BE49-F238E27FC236}">
                <a16:creationId xmlns:a16="http://schemas.microsoft.com/office/drawing/2014/main" id="{B2B5C0F6-706F-47E0-9874-E6368129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53B6030D-6462-4643-A7D6-D3B97FA160DD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32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pic>
        <p:nvPicPr>
          <p:cNvPr id="59397" name="Picture 2">
            <a:extLst>
              <a:ext uri="{FF2B5EF4-FFF2-40B4-BE49-F238E27FC236}">
                <a16:creationId xmlns:a16="http://schemas.microsoft.com/office/drawing/2014/main" id="{AD008FAF-1ECC-4D12-8F68-9726DC5C8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249738"/>
            <a:ext cx="1787525" cy="245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EDDA4E85-8899-44B8-9C55-C0A677EA3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619125"/>
            <a:ext cx="7429500" cy="14779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What We do ?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BCBC8610-0B98-45BD-9B18-8A44224EF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663" y="2249488"/>
            <a:ext cx="7429500" cy="3541712"/>
          </a:xfrm>
        </p:spPr>
        <p:txBody>
          <a:bodyPr rtlCol="0">
            <a:normAutofit/>
          </a:bodyPr>
          <a:lstStyle/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Markup Languages 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HTML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Cascading Style Sheets (CSS)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Scripting languages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dirty="0" err="1">
                <a:solidFill>
                  <a:schemeClr val="bg1"/>
                </a:solidFill>
              </a:rPr>
              <a:t>Javascript</a:t>
            </a:r>
            <a:endParaRPr lang="en-US" altLang="en-US" dirty="0">
              <a:solidFill>
                <a:schemeClr val="bg1"/>
              </a:solidFill>
            </a:endParaRP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Web creation and editing software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Visual studio code</a:t>
            </a:r>
          </a:p>
          <a:p>
            <a:pPr marL="182880" indent="-182880" eaLnBrk="1" fontAlgn="auto" hangingPunct="1">
              <a:spcAft>
                <a:spcPts val="0"/>
              </a:spcAft>
              <a:defRPr/>
            </a:pP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444" name="Slide Number Placeholder 3">
            <a:extLst>
              <a:ext uri="{FF2B5EF4-FFF2-40B4-BE49-F238E27FC236}">
                <a16:creationId xmlns:a16="http://schemas.microsoft.com/office/drawing/2014/main" id="{9FA9E411-B8DB-45D9-B8A1-CCB408BA2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A783B7EC-3C6F-48C4-AE90-7A65F9E24947}" type="slidenum">
              <a:rPr lang="en-US" altLang="en-US" sz="1000" smtClean="0">
                <a:solidFill>
                  <a:srgbClr val="A1B4B7"/>
                </a:solidFill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33</a:t>
            </a:fld>
            <a:endParaRPr lang="en-US" altLang="en-US" sz="1000">
              <a:solidFill>
                <a:srgbClr val="A1B4B7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>
            <a:extLst>
              <a:ext uri="{FF2B5EF4-FFF2-40B4-BE49-F238E27FC236}">
                <a16:creationId xmlns:a16="http://schemas.microsoft.com/office/drawing/2014/main" id="{B1D8956B-FEAE-4A5D-8FB1-D2FA492E75E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46150" y="758825"/>
            <a:ext cx="7064375" cy="993775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84CF240A-DA60-4724-A8C8-A083B11ABE0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416050" y="1724025"/>
            <a:ext cx="7064375" cy="1692275"/>
          </a:xfrm>
        </p:spPr>
        <p:txBody>
          <a:bodyPr rtlCol="0"/>
          <a:lstStyle/>
          <a:p>
            <a:pPr marL="36513" eaLnBrk="1" fontAlgn="auto" hangingPunct="1">
              <a:spcAft>
                <a:spcPts val="0"/>
              </a:spcAft>
              <a:buFont typeface="Wingdings 2" panose="05020102010507070707" pitchFamily="18" charset="2"/>
              <a:buNone/>
              <a:defRPr/>
            </a:pPr>
            <a:r>
              <a:rPr lang="en-US" altLang="en-US" dirty="0">
                <a:solidFill>
                  <a:schemeClr val="bg1"/>
                </a:solidFill>
                <a:cs typeface="Arial" panose="020B0604020202020204" pitchFamily="34" charset="0"/>
              </a:rPr>
              <a:t>This chapter provided a brief overview of Internet, Web, and introductory networking concepts along with what you are going to implement.</a:t>
            </a:r>
          </a:p>
        </p:txBody>
      </p:sp>
      <p:sp>
        <p:nvSpPr>
          <p:cNvPr id="62468" name="Slide Number Placeholder 5">
            <a:extLst>
              <a:ext uri="{FF2B5EF4-FFF2-40B4-BE49-F238E27FC236}">
                <a16:creationId xmlns:a16="http://schemas.microsoft.com/office/drawing/2014/main" id="{BCE2FB81-4C33-4C8A-AB83-FD4FF62D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EA291CCE-3383-45AC-9306-2F34655CB882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34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F3B188B-8153-4E26-8416-0712BE4E6DD8}"/>
              </a:ext>
            </a:extLst>
          </p:cNvPr>
          <p:cNvSpPr txBox="1">
            <a:spLocks noChangeArrowheads="1"/>
          </p:cNvSpPr>
          <p:nvPr/>
        </p:nvSpPr>
        <p:spPr>
          <a:xfrm>
            <a:off x="1876425" y="2871788"/>
            <a:ext cx="7064375" cy="9937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6200" b="1" kern="1200" spc="-7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Century Schoolbook" panose="02040604050505020304" pitchFamily="18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Century Schoolbook" panose="02040604050505020304" pitchFamily="18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Century Schoolbook" panose="02040604050505020304" pitchFamily="18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Century Schoolbook" panose="02040604050505020304" pitchFamily="18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Century Schoolbook" panose="02040604050505020304" pitchFamily="18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Century Schoolbook" panose="02040604050505020304" pitchFamily="18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Century Schoolbook" panose="02040604050505020304" pitchFamily="18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accent1"/>
                </a:solidFill>
                <a:latin typeface="Century Schoolbook" panose="02040604050505020304" pitchFamily="18" charset="0"/>
              </a:defRPr>
            </a:lvl9pPr>
          </a:lstStyle>
          <a:p>
            <a:pPr marL="484632" algn="r" defTabSz="914400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Questions?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BC37F-FE94-4387-97B2-FA48EFA11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3494088"/>
            <a:ext cx="9144000" cy="383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4D71BB2B-CD9F-488A-A214-E65BC9AE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4950"/>
            <a:ext cx="7429500" cy="7556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b="1" dirty="0">
                <a:solidFill>
                  <a:schemeClr val="bg1"/>
                </a:solidFill>
              </a:rPr>
              <a:t>Web Page vs Web site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DB64AC6B-D5C9-4BB3-B14E-82536CA74B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7550" y="990600"/>
            <a:ext cx="8458200" cy="4351338"/>
          </a:xfrm>
        </p:spPr>
        <p:txBody>
          <a:bodyPr/>
          <a:lstStyle/>
          <a:p>
            <a:pPr marL="182563" indent="-182563" eaLnBrk="1" hangingPunct="1"/>
            <a:r>
              <a:rPr lang="en-US" altLang="en-US" b="1">
                <a:solidFill>
                  <a:schemeClr val="bg1"/>
                </a:solidFill>
              </a:rPr>
              <a:t>Webpage:</a:t>
            </a:r>
            <a:r>
              <a:rPr lang="en-US" altLang="en-US">
                <a:solidFill>
                  <a:schemeClr val="bg1"/>
                </a:solidFill>
              </a:rPr>
              <a:t> is a document stored on a web server which can be accessed and viewed using a web browser on a computer or mobile device</a:t>
            </a:r>
          </a:p>
          <a:p>
            <a:pPr marL="182563" indent="-182563" eaLnBrk="1" hangingPunct="1"/>
            <a:r>
              <a:rPr lang="en-US" altLang="en-US">
                <a:solidFill>
                  <a:schemeClr val="bg1"/>
                </a:solidFill>
              </a:rPr>
              <a:t>It can contain : Graphics, audio and video. Hyperlinks to other documents on the World Wide Web</a:t>
            </a:r>
          </a:p>
          <a:p>
            <a:pPr marL="182563" indent="-182563" eaLnBrk="1" hangingPunct="1"/>
            <a:r>
              <a:rPr lang="en-US" altLang="en-US" b="1">
                <a:solidFill>
                  <a:schemeClr val="bg1"/>
                </a:solidFill>
              </a:rPr>
              <a:t>Website</a:t>
            </a:r>
            <a:r>
              <a:rPr lang="en-US" altLang="en-US">
                <a:solidFill>
                  <a:schemeClr val="bg1"/>
                </a:solidFill>
              </a:rPr>
              <a:t> : is a collection of related webpages.</a:t>
            </a:r>
          </a:p>
        </p:txBody>
      </p:sp>
      <p:sp>
        <p:nvSpPr>
          <p:cNvPr id="11268" name="Slide Number Placeholder 3">
            <a:extLst>
              <a:ext uri="{FF2B5EF4-FFF2-40B4-BE49-F238E27FC236}">
                <a16:creationId xmlns:a16="http://schemas.microsoft.com/office/drawing/2014/main" id="{A8951914-4A37-44EE-BE8E-BDEF9017C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E6A085C2-78D0-4697-B11E-8F61BD868FE7}" type="slidenum">
              <a:rPr lang="en-US" altLang="en-US" sz="1000" smtClean="0">
                <a:solidFill>
                  <a:srgbClr val="A1B4B7"/>
                </a:solidFill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4</a:t>
            </a:fld>
            <a:endParaRPr lang="en-US" altLang="en-US" sz="1000">
              <a:solidFill>
                <a:srgbClr val="A1B4B7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269" name="Picture 6">
            <a:extLst>
              <a:ext uri="{FF2B5EF4-FFF2-40B4-BE49-F238E27FC236}">
                <a16:creationId xmlns:a16="http://schemas.microsoft.com/office/drawing/2014/main" id="{03D5E510-6D29-450B-A98E-A7C96257A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4052888"/>
            <a:ext cx="40671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8">
            <a:extLst>
              <a:ext uri="{FF2B5EF4-FFF2-40B4-BE49-F238E27FC236}">
                <a16:creationId xmlns:a16="http://schemas.microsoft.com/office/drawing/2014/main" id="{66954C12-5097-47AE-A2D6-CCEB9E3D0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4052888"/>
            <a:ext cx="4283075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C9D78E25-EC55-4A18-91BD-FFC9C241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54000"/>
            <a:ext cx="7429500" cy="90487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b="1" dirty="0">
                <a:solidFill>
                  <a:schemeClr val="bg1"/>
                </a:solidFill>
              </a:rPr>
              <a:t>Why web sites??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1A66E-3E99-4A1E-BEE0-0382CFA9E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113"/>
            <a:ext cx="7851775" cy="3722687"/>
          </a:xfrm>
        </p:spPr>
        <p:txBody>
          <a:bodyPr rtlCol="0">
            <a:normAutofit/>
          </a:bodyPr>
          <a:lstStyle/>
          <a:p>
            <a:pPr marL="182880" indent="-182880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A website is developed to build a relationship with a target audience and are created for the following reasons: </a:t>
            </a:r>
          </a:p>
          <a:p>
            <a:pPr marL="731520" lvl="2" indent="-182880" eaLnBrk="1" fontAlgn="auto" hangingPunct="1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</a:rPr>
              <a:t>Sell – to sell products or services.</a:t>
            </a:r>
          </a:p>
          <a:p>
            <a:pPr marL="731520" lvl="2" indent="-182880" eaLnBrk="1" fontAlgn="auto" hangingPunct="1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</a:rPr>
              <a:t>Advertises and/or demonstrates a product or service.</a:t>
            </a:r>
          </a:p>
          <a:p>
            <a:pPr marL="731520" lvl="2" indent="-182880" eaLnBrk="1" fontAlgn="auto" hangingPunct="1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</a:rPr>
              <a:t>Provides customer support.</a:t>
            </a:r>
          </a:p>
          <a:p>
            <a:pPr marL="731520" lvl="2" indent="-182880" eaLnBrk="1" fontAlgn="auto" hangingPunct="1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</a:rPr>
              <a:t>Often includes a database (or catalog) of products and services.</a:t>
            </a:r>
          </a:p>
          <a:p>
            <a:pPr marL="749300" lvl="2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2000" b="1" dirty="0">
                <a:solidFill>
                  <a:schemeClr val="bg1"/>
                </a:solidFill>
              </a:rPr>
              <a:t>Examples: Microsoft.com, </a:t>
            </a:r>
            <a:r>
              <a:rPr lang="en-US" sz="2000" b="1" dirty="0" err="1">
                <a:solidFill>
                  <a:schemeClr val="bg1"/>
                </a:solidFill>
              </a:rPr>
              <a:t>ebay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youtube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gmails</a:t>
            </a:r>
            <a:r>
              <a:rPr lang="en-US" sz="2000" b="1" dirty="0">
                <a:solidFill>
                  <a:schemeClr val="bg1"/>
                </a:solidFill>
              </a:rPr>
              <a:t> etc..</a:t>
            </a: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4C2CC0AE-D440-45E9-8A07-A19DA8DC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1EB3A4E2-0921-4F8C-B41E-4862CF7818CF}" type="slidenum">
              <a:rPr lang="en-US" altLang="en-US" sz="1000" smtClean="0">
                <a:solidFill>
                  <a:srgbClr val="A1B4B7"/>
                </a:solidFill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5</a:t>
            </a:fld>
            <a:endParaRPr lang="en-US" altLang="en-US" sz="1000">
              <a:solidFill>
                <a:srgbClr val="A1B4B7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293" name="Picture 3">
            <a:extLst>
              <a:ext uri="{FF2B5EF4-FFF2-40B4-BE49-F238E27FC236}">
                <a16:creationId xmlns:a16="http://schemas.microsoft.com/office/drawing/2014/main" id="{93478222-EF79-4659-B462-DB0466E34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64050"/>
            <a:ext cx="3657600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F8DECBF5-A42A-416E-906A-4921BB28F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4476750"/>
            <a:ext cx="36576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>
            <a:extLst>
              <a:ext uri="{FF2B5EF4-FFF2-40B4-BE49-F238E27FC236}">
                <a16:creationId xmlns:a16="http://schemas.microsoft.com/office/drawing/2014/main" id="{CE642B58-585F-4A71-B6CB-6040C0AC7C9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>
              <a:defRPr/>
            </a:pPr>
            <a:fld id="{99F4DEED-B746-4A1E-8F14-FF1BCBF75B06}" type="slidenum">
              <a:rPr lang="en-US" altLang="en-US">
                <a:solidFill>
                  <a:srgbClr val="968071"/>
                </a:solidFill>
              </a:rPr>
              <a:pPr>
                <a:defRPr/>
              </a:pPr>
              <a:t>6</a:t>
            </a:fld>
            <a:endParaRPr lang="en-US" altLang="en-US">
              <a:solidFill>
                <a:srgbClr val="968071"/>
              </a:solidFill>
            </a:endParaRPr>
          </a:p>
        </p:txBody>
      </p:sp>
      <p:pic>
        <p:nvPicPr>
          <p:cNvPr id="13315" name="Picture 5">
            <a:extLst>
              <a:ext uri="{FF2B5EF4-FFF2-40B4-BE49-F238E27FC236}">
                <a16:creationId xmlns:a16="http://schemas.microsoft.com/office/drawing/2014/main" id="{32BA0117-B73B-4891-82DC-BAAD8732C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8164513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2">
            <a:extLst>
              <a:ext uri="{FF2B5EF4-FFF2-40B4-BE49-F238E27FC236}">
                <a16:creationId xmlns:a16="http://schemas.microsoft.com/office/drawing/2014/main" id="{E3A90441-8594-47A6-8327-1B39C5882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7413" y="604838"/>
            <a:ext cx="58674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3200" b="1">
                <a:solidFill>
                  <a:schemeClr val="bg1"/>
                </a:solidFill>
              </a:rPr>
              <a:t>The Evolution of the Internet</a:t>
            </a:r>
            <a:endParaRPr lang="en-US" altLang="en-US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0034AE82-D191-44FA-AE27-8FEBCA05F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7802563" cy="1325563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The Evolution of the Internet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A36F3FE-0B87-48DB-97A4-E5C56AF395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60438" y="1657350"/>
            <a:ext cx="7802562" cy="4895850"/>
          </a:xfrm>
        </p:spPr>
        <p:txBody>
          <a:bodyPr rtlCol="0">
            <a:noAutofit/>
          </a:bodyPr>
          <a:lstStyle/>
          <a:p>
            <a:pPr marL="182880" indent="-182880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374151"/>
                </a:solidFill>
                <a:latin typeface="Söhne"/>
              </a:rPr>
              <a:t>ARPANET, which stands for the Advanced Research Project Agency Network, was developed in 1969.</a:t>
            </a:r>
            <a:r>
              <a:rPr lang="en-US" altLang="en-US" dirty="0">
                <a:solidFill>
                  <a:schemeClr val="bg1"/>
                </a:solidFill>
              </a:rPr>
              <a:t> It initially connected four computers, marking the birth of the interconnected network of computer networks.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dirty="0" err="1">
                <a:solidFill>
                  <a:schemeClr val="bg1"/>
                </a:solidFill>
              </a:rPr>
              <a:t>NSFnet</a:t>
            </a:r>
            <a:r>
              <a:rPr lang="en-US" altLang="en-US" dirty="0">
                <a:solidFill>
                  <a:schemeClr val="bg1"/>
                </a:solidFill>
              </a:rPr>
              <a:t> was established to expand the network's reach beyond government and academic use.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Use of the Internet was originally limited to government, research and academic use.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bg1"/>
                </a:solidFill>
              </a:rPr>
              <a:t>In 1991, a significant milestone was reached when the commercial ban on the internet was lifted. leading to the vibrant digital landscape we have today.</a:t>
            </a:r>
          </a:p>
          <a:p>
            <a:pPr lvl="1" indent="-182880" eaLnBrk="1" fontAlgn="auto" hangingPunct="1">
              <a:spcAft>
                <a:spcPts val="0"/>
              </a:spcAft>
              <a:defRPr/>
            </a:pP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14340" name="Slide Number Placeholder 5">
            <a:extLst>
              <a:ext uri="{FF2B5EF4-FFF2-40B4-BE49-F238E27FC236}">
                <a16:creationId xmlns:a16="http://schemas.microsoft.com/office/drawing/2014/main" id="{22B12B90-1E0C-4397-9F15-518AC3AB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DD520F7A-3159-4CE5-9220-AC7C0F319D48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7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3D71788C-80DE-430D-98BB-12C600679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2938" y="304800"/>
            <a:ext cx="7064375" cy="993775"/>
          </a:xfrm>
        </p:spPr>
        <p:txBody>
          <a:bodyPr/>
          <a:lstStyle/>
          <a:p>
            <a:pPr marL="484632" algn="r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</a:rPr>
              <a:t>Growth of the Internet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4FCFA12B-6C5E-4CEA-BBA0-C77B7C7F4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5626100"/>
            <a:ext cx="7518400" cy="1146175"/>
          </a:xfrm>
        </p:spPr>
        <p:txBody>
          <a:bodyPr rtlCol="0">
            <a:normAutofit fontScale="85000" lnSpcReduction="10000"/>
          </a:bodyPr>
          <a:lstStyle/>
          <a:p>
            <a:pPr marL="448056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endParaRPr lang="en-US" dirty="0"/>
          </a:p>
          <a:p>
            <a:pPr marL="448056" indent="-384048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US" dirty="0"/>
              <a:t> </a:t>
            </a:r>
          </a:p>
          <a:p>
            <a:pPr marL="448056" eaLnBrk="1" fontAlgn="auto" hangingPunct="1">
              <a:spcAft>
                <a:spcPts val="0"/>
              </a:spcAft>
              <a:defRPr/>
            </a:pPr>
            <a:r>
              <a:rPr lang="en-US" sz="1400" i="1" dirty="0"/>
              <a:t>Figure taken from:  https://datareportal.com/reports/digital-2021-global-overview-report</a:t>
            </a:r>
            <a:endParaRPr lang="en-US" sz="1100" dirty="0"/>
          </a:p>
        </p:txBody>
      </p:sp>
      <p:sp>
        <p:nvSpPr>
          <p:cNvPr id="16388" name="Slide Number Placeholder 5">
            <a:extLst>
              <a:ext uri="{FF2B5EF4-FFF2-40B4-BE49-F238E27FC236}">
                <a16:creationId xmlns:a16="http://schemas.microsoft.com/office/drawing/2014/main" id="{07631701-6F4C-4D1A-AD3A-3BF3B477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fld id="{99CE5E5C-8708-43B4-96CA-F886A05231B6}" type="slidenum">
              <a:rPr lang="en-US" altLang="en-US" sz="1200" smtClean="0">
                <a:latin typeface="Times New Roman" panose="02020603050405020304" pitchFamily="18" charset="0"/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SzTx/>
                <a:buFontTx/>
                <a:buNone/>
              </a:pPr>
              <a:t>8</a:t>
            </a:fld>
            <a:endParaRPr lang="en-US" altLang="en-US" sz="1200">
              <a:latin typeface="Times New Roman" panose="02020603050405020304" pitchFamily="18" charset="0"/>
            </a:endParaRPr>
          </a:p>
        </p:txBody>
      </p:sp>
      <p:pic>
        <p:nvPicPr>
          <p:cNvPr id="16389" name="Picture 1">
            <a:extLst>
              <a:ext uri="{FF2B5EF4-FFF2-40B4-BE49-F238E27FC236}">
                <a16:creationId xmlns:a16="http://schemas.microsoft.com/office/drawing/2014/main" id="{25FFD611-6B55-4F89-B465-E2EDA04BB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3" y="1462088"/>
            <a:ext cx="7666037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CA6402C5-9B7E-4164-A265-0223179C34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>
              <a:defRPr/>
            </a:pPr>
            <a:fld id="{5A8A91A4-26F5-4847-803A-26A95EE87956}" type="slidenum">
              <a:rPr lang="en-US" altLang="en-US">
                <a:solidFill>
                  <a:srgbClr val="968071"/>
                </a:solidFill>
              </a:rPr>
              <a:pPr>
                <a:defRPr/>
              </a:pPr>
              <a:t>9</a:t>
            </a:fld>
            <a:endParaRPr lang="en-US" altLang="en-US">
              <a:solidFill>
                <a:srgbClr val="968071"/>
              </a:solidFill>
            </a:endParaRPr>
          </a:p>
        </p:txBody>
      </p:sp>
      <p:pic>
        <p:nvPicPr>
          <p:cNvPr id="18435" name="Picture 5">
            <a:extLst>
              <a:ext uri="{FF2B5EF4-FFF2-40B4-BE49-F238E27FC236}">
                <a16:creationId xmlns:a16="http://schemas.microsoft.com/office/drawing/2014/main" id="{EB88965D-B549-45B1-B9A8-E5B8AF114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1389063"/>
            <a:ext cx="8185150" cy="407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8289</TotalTime>
  <Words>1471</Words>
  <Application>Microsoft Office PowerPoint</Application>
  <PresentationFormat>On-screen Show (4:3)</PresentationFormat>
  <Paragraphs>229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Tw Cen MT</vt:lpstr>
      <vt:lpstr>Arial</vt:lpstr>
      <vt:lpstr>Trebuchet MS</vt:lpstr>
      <vt:lpstr>Verdana</vt:lpstr>
      <vt:lpstr>Times New Roman</vt:lpstr>
      <vt:lpstr>Wingdings 2</vt:lpstr>
      <vt:lpstr>Wingdings</vt:lpstr>
      <vt:lpstr>Century Schoolbook</vt:lpstr>
      <vt:lpstr>Söhne</vt:lpstr>
      <vt:lpstr>Sabon-Roman</vt:lpstr>
      <vt:lpstr>Circuit</vt:lpstr>
      <vt:lpstr>Basics of Web Design</vt:lpstr>
      <vt:lpstr>Learning Outcomes</vt:lpstr>
      <vt:lpstr>INTRODUCTION</vt:lpstr>
      <vt:lpstr>Web Page vs Web site</vt:lpstr>
      <vt:lpstr>Why web sites??</vt:lpstr>
      <vt:lpstr>PowerPoint Presentation</vt:lpstr>
      <vt:lpstr>The Evolution of the Internet</vt:lpstr>
      <vt:lpstr>Growth of the Internet</vt:lpstr>
      <vt:lpstr>PowerPoint Presentation</vt:lpstr>
      <vt:lpstr>Advertisement growth</vt:lpstr>
      <vt:lpstr>The World Wide Web</vt:lpstr>
      <vt:lpstr>PowerPoint Presentation</vt:lpstr>
      <vt:lpstr>Web Standards  and the W3C Consortium</vt:lpstr>
      <vt:lpstr>Web Accessibility</vt:lpstr>
      <vt:lpstr>Web Accessibility</vt:lpstr>
      <vt:lpstr>Universal Design</vt:lpstr>
      <vt:lpstr>Information on the Web</vt:lpstr>
      <vt:lpstr>Advantages of having Web Standards</vt:lpstr>
      <vt:lpstr>Network Overview</vt:lpstr>
      <vt:lpstr>The Client/Server Model</vt:lpstr>
      <vt:lpstr>The Client/Server Model</vt:lpstr>
      <vt:lpstr>Internet Protocols</vt:lpstr>
      <vt:lpstr>Common Internet Protocols</vt:lpstr>
      <vt:lpstr>HTTP Hypertext Transfer Protocol</vt:lpstr>
      <vt:lpstr>IP Address</vt:lpstr>
      <vt:lpstr>Domain Name</vt:lpstr>
      <vt:lpstr>URI Uniform Resource Indicator</vt:lpstr>
      <vt:lpstr>TLD Top-Level Domain Name</vt:lpstr>
      <vt:lpstr>Country Code TLDs</vt:lpstr>
      <vt:lpstr>Domain Name System</vt:lpstr>
      <vt:lpstr>Markup Languages</vt:lpstr>
      <vt:lpstr>Markup Languages (cont.)</vt:lpstr>
      <vt:lpstr>What We do 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Web Design: Chapter 1</dc:title>
  <dc:subject>Chapter 1</dc:subject>
  <dc:creator>Terry Felke-Morris</dc:creator>
  <cp:lastModifiedBy>Musharraf Azhar</cp:lastModifiedBy>
  <cp:revision>108</cp:revision>
  <cp:lastPrinted>1601-01-01T00:00:00Z</cp:lastPrinted>
  <dcterms:created xsi:type="dcterms:W3CDTF">2002-01-17T02:49:49Z</dcterms:created>
  <dcterms:modified xsi:type="dcterms:W3CDTF">2024-07-18T05:59:00Z</dcterms:modified>
</cp:coreProperties>
</file>